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2.xml" ContentType="application/vnd.openxmlformats-officedocument.presentationml.notesSlid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417" r:id="rId2"/>
    <p:sldId id="577" r:id="rId3"/>
    <p:sldId id="592" r:id="rId4"/>
    <p:sldId id="593" r:id="rId5"/>
    <p:sldId id="578" r:id="rId6"/>
    <p:sldId id="594" r:id="rId7"/>
    <p:sldId id="595" r:id="rId8"/>
    <p:sldId id="596" r:id="rId9"/>
    <p:sldId id="579" r:id="rId10"/>
    <p:sldId id="601" r:id="rId11"/>
    <p:sldId id="597" r:id="rId12"/>
    <p:sldId id="599" r:id="rId13"/>
    <p:sldId id="602" r:id="rId14"/>
    <p:sldId id="603" r:id="rId15"/>
    <p:sldId id="604" r:id="rId16"/>
    <p:sldId id="598" r:id="rId17"/>
    <p:sldId id="600" r:id="rId18"/>
  </p:sldIdLst>
  <p:sldSz cx="9144000" cy="6858000" type="screen4x3"/>
  <p:notesSz cx="6980238" cy="9210675"/>
  <p:defaultTextStyle>
    <a:defPPr>
      <a:defRPr lang="id-ID"/>
    </a:defPPr>
    <a:lvl1pPr algn="l" rtl="0" fontAlgn="base">
      <a:spcBef>
        <a:spcPct val="0"/>
      </a:spcBef>
      <a:spcAft>
        <a:spcPct val="0"/>
      </a:spcAft>
      <a:defRPr sz="800" kern="1200">
        <a:solidFill>
          <a:schemeClr val="tx1"/>
        </a:solidFill>
        <a:latin typeface="Arial" pitchFamily="34" charset="0"/>
        <a:ea typeface="Helvetica" pitchFamily="34" charset="0"/>
        <a:cs typeface="Helvetica" pitchFamily="34" charset="0"/>
        <a:sym typeface="Arial" pitchFamily="34" charset="0"/>
      </a:defRPr>
    </a:lvl1pPr>
    <a:lvl2pPr marL="457200" algn="l" rtl="0" fontAlgn="base">
      <a:spcBef>
        <a:spcPct val="0"/>
      </a:spcBef>
      <a:spcAft>
        <a:spcPct val="0"/>
      </a:spcAft>
      <a:defRPr sz="800" kern="1200">
        <a:solidFill>
          <a:schemeClr val="tx1"/>
        </a:solidFill>
        <a:latin typeface="Arial" pitchFamily="34" charset="0"/>
        <a:ea typeface="Helvetica" pitchFamily="34" charset="0"/>
        <a:cs typeface="Helvetica" pitchFamily="34" charset="0"/>
        <a:sym typeface="Arial" pitchFamily="34" charset="0"/>
      </a:defRPr>
    </a:lvl2pPr>
    <a:lvl3pPr marL="914400" algn="l" rtl="0" fontAlgn="base">
      <a:spcBef>
        <a:spcPct val="0"/>
      </a:spcBef>
      <a:spcAft>
        <a:spcPct val="0"/>
      </a:spcAft>
      <a:defRPr sz="800" kern="1200">
        <a:solidFill>
          <a:schemeClr val="tx1"/>
        </a:solidFill>
        <a:latin typeface="Arial" pitchFamily="34" charset="0"/>
        <a:ea typeface="Helvetica" pitchFamily="34" charset="0"/>
        <a:cs typeface="Helvetica" pitchFamily="34" charset="0"/>
        <a:sym typeface="Arial" pitchFamily="34" charset="0"/>
      </a:defRPr>
    </a:lvl3pPr>
    <a:lvl4pPr marL="1371600" algn="l" rtl="0" fontAlgn="base">
      <a:spcBef>
        <a:spcPct val="0"/>
      </a:spcBef>
      <a:spcAft>
        <a:spcPct val="0"/>
      </a:spcAft>
      <a:defRPr sz="800" kern="1200">
        <a:solidFill>
          <a:schemeClr val="tx1"/>
        </a:solidFill>
        <a:latin typeface="Arial" pitchFamily="34" charset="0"/>
        <a:ea typeface="Helvetica" pitchFamily="34" charset="0"/>
        <a:cs typeface="Helvetica" pitchFamily="34" charset="0"/>
        <a:sym typeface="Arial" pitchFamily="34" charset="0"/>
      </a:defRPr>
    </a:lvl4pPr>
    <a:lvl5pPr marL="1828800" algn="l" rtl="0" fontAlgn="base">
      <a:spcBef>
        <a:spcPct val="0"/>
      </a:spcBef>
      <a:spcAft>
        <a:spcPct val="0"/>
      </a:spcAft>
      <a:defRPr sz="800" kern="1200">
        <a:solidFill>
          <a:schemeClr val="tx1"/>
        </a:solidFill>
        <a:latin typeface="Arial" pitchFamily="34" charset="0"/>
        <a:ea typeface="Helvetica" pitchFamily="34" charset="0"/>
        <a:cs typeface="Helvetica" pitchFamily="34" charset="0"/>
        <a:sym typeface="Arial" pitchFamily="34" charset="0"/>
      </a:defRPr>
    </a:lvl5pPr>
    <a:lvl6pPr marL="2286000" algn="l" defTabSz="914400" rtl="0" eaLnBrk="1" latinLnBrk="0" hangingPunct="1">
      <a:defRPr sz="800" kern="1200">
        <a:solidFill>
          <a:schemeClr val="tx1"/>
        </a:solidFill>
        <a:latin typeface="Arial" pitchFamily="34" charset="0"/>
        <a:ea typeface="Helvetica" pitchFamily="34" charset="0"/>
        <a:cs typeface="Helvetica" pitchFamily="34" charset="0"/>
        <a:sym typeface="Arial" pitchFamily="34" charset="0"/>
      </a:defRPr>
    </a:lvl6pPr>
    <a:lvl7pPr marL="2743200" algn="l" defTabSz="914400" rtl="0" eaLnBrk="1" latinLnBrk="0" hangingPunct="1">
      <a:defRPr sz="800" kern="1200">
        <a:solidFill>
          <a:schemeClr val="tx1"/>
        </a:solidFill>
        <a:latin typeface="Arial" pitchFamily="34" charset="0"/>
        <a:ea typeface="Helvetica" pitchFamily="34" charset="0"/>
        <a:cs typeface="Helvetica" pitchFamily="34" charset="0"/>
        <a:sym typeface="Arial" pitchFamily="34" charset="0"/>
      </a:defRPr>
    </a:lvl7pPr>
    <a:lvl8pPr marL="3200400" algn="l" defTabSz="914400" rtl="0" eaLnBrk="1" latinLnBrk="0" hangingPunct="1">
      <a:defRPr sz="800" kern="1200">
        <a:solidFill>
          <a:schemeClr val="tx1"/>
        </a:solidFill>
        <a:latin typeface="Arial" pitchFamily="34" charset="0"/>
        <a:ea typeface="Helvetica" pitchFamily="34" charset="0"/>
        <a:cs typeface="Helvetica" pitchFamily="34" charset="0"/>
        <a:sym typeface="Arial" pitchFamily="34" charset="0"/>
      </a:defRPr>
    </a:lvl8pPr>
    <a:lvl9pPr marL="3657600" algn="l" defTabSz="914400" rtl="0" eaLnBrk="1" latinLnBrk="0" hangingPunct="1">
      <a:defRPr sz="800" kern="1200">
        <a:solidFill>
          <a:schemeClr val="tx1"/>
        </a:solidFill>
        <a:latin typeface="Arial" pitchFamily="34" charset="0"/>
        <a:ea typeface="Helvetica" pitchFamily="34" charset="0"/>
        <a:cs typeface="Helvetica" pitchFamily="34" charset="0"/>
        <a:sym typeface="Arial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01">
          <p15:clr>
            <a:srgbClr val="A4A3A4"/>
          </p15:clr>
        </p15:guide>
        <p15:guide id="2" pos="2199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FAAA3"/>
    <a:srgbClr val="B4B4B4"/>
    <a:srgbClr val="B8B8B8"/>
    <a:srgbClr val="0432FF"/>
    <a:srgbClr val="75B2DD"/>
    <a:srgbClr val="0F2B5B"/>
    <a:srgbClr val="06254D"/>
    <a:srgbClr val="535353"/>
    <a:srgbClr val="F77F00"/>
    <a:srgbClr val="7F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n" i="on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CACBD1"/>
          </a:solidFill>
        </a:fill>
      </a:tcStyle>
    </a:wholeTbl>
    <a:band2H>
      <a:tcTxStyle/>
      <a:tcStyle>
        <a:tcBdr/>
        <a:fill>
          <a:solidFill>
            <a:srgbClr val="E6E7E9"/>
          </a:solidFill>
        </a:fill>
      </a:tcStyle>
    </a:band2H>
    <a:firstCol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08205C"/>
          </a:solidFill>
        </a:fill>
      </a:tcStyle>
    </a:firstCol>
    <a:lastRow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08205C"/>
          </a:solidFill>
        </a:fill>
      </a:tcStyle>
    </a:lastRow>
    <a:firstRow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08205C"/>
          </a:solidFill>
        </a:fill>
      </a:tcStyle>
    </a:firstRow>
  </a:tblStyle>
  <a:tblStyle styleId="{C7B018BB-80A7-4F77-B60F-C8B233D01FF8}" styleName="">
    <a:tblBg/>
    <a:wholeTbl>
      <a:tcTxStyle b="on" i="on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FFFFFF"/>
          </a:solidFill>
        </a:fill>
      </a:tcStyle>
    </a:firstCol>
    <a:lastRow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FFFFFF"/>
          </a:solidFill>
        </a:fill>
      </a:tcStyle>
    </a:lastRow>
    <a:firstRow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FFFFFF"/>
          </a:solidFill>
        </a:fill>
      </a:tcStyle>
    </a:firstRow>
  </a:tblStyle>
  <a:tblStyle styleId="{EEE7283C-3CF3-47DC-8721-378D4A62B228}" styleName="">
    <a:tblBg/>
    <a:wholeTbl>
      <a:tcTxStyle b="on" i="on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F6E9CA"/>
          </a:solidFill>
        </a:fill>
      </a:tcStyle>
    </a:wholeTbl>
    <a:band2H>
      <a:tcTxStyle/>
      <a:tcStyle>
        <a:tcBdr/>
        <a:fill>
          <a:solidFill>
            <a:srgbClr val="FAF4E6"/>
          </a:solidFill>
        </a:fill>
      </a:tcStyle>
    </a:band2H>
    <a:firstCol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E7C200"/>
          </a:solidFill>
        </a:fill>
      </a:tcStyle>
    </a:firstCol>
    <a:lastRow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E7C200"/>
          </a:solidFill>
        </a:fill>
      </a:tcStyle>
    </a:lastRow>
    <a:firstRow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E7C200"/>
          </a:solidFill>
        </a:fill>
      </a:tcStyle>
    </a:firstRow>
  </a:tblStyle>
  <a:tblStyle styleId="{CF821DB8-F4EB-4A41-A1BA-3FCAFE7338EE}" styleName="">
    <a:tblBg/>
    <a:wholeTbl>
      <a:tcTxStyle b="on" i="on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8205C"/>
          </a:solidFill>
        </a:fill>
      </a:tcStyle>
    </a:firstCol>
    <a:lastRow>
      <a:tcTxStyle b="on" i="on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8205C"/>
          </a:solidFill>
        </a:fill>
      </a:tcStyle>
    </a:firstRow>
  </a:tblStyle>
  <a:tblStyle styleId="{33BA23B1-9221-436E-865A-0063620EA4FD}" styleName="">
    <a:tblBg/>
    <a:wholeTbl>
      <a:tcTxStyle b="on" i="on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/>
        </a:fill>
      </a:tcStyle>
    </a:firstCol>
    <a:lastRow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/>
        </a:fill>
      </a:tcStyle>
    </a:lastRow>
    <a:firstRow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/>
        </a:fill>
      </a:tcStyle>
    </a:firstRow>
  </a:tblStyle>
  <a:tblStyle styleId="{2708684C-4D16-4618-839F-0558EEFCDFE6}" styleName="">
    <a:tblBg/>
    <a:wholeTbl>
      <a:tcTxStyle b="on" i="on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n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n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508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lastRow>
    <a:firstRow>
      <a:tcTxStyle b="on" i="on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588" autoAdjust="0"/>
    <p:restoredTop sz="95219" autoAdjust="0"/>
  </p:normalViewPr>
  <p:slideViewPr>
    <p:cSldViewPr snapToGrid="0" snapToObjects="1">
      <p:cViewPr>
        <p:scale>
          <a:sx n="88" d="100"/>
          <a:sy n="88" d="100"/>
        </p:scale>
        <p:origin x="2144" y="440"/>
      </p:cViewPr>
      <p:guideLst>
        <p:guide orient="horz" pos="2137"/>
        <p:guide pos="2880"/>
      </p:guideLst>
    </p:cSldViewPr>
  </p:slideViewPr>
  <p:outlineViewPr>
    <p:cViewPr>
      <p:scale>
        <a:sx n="33" d="100"/>
        <a:sy n="33" d="100"/>
      </p:scale>
      <p:origin x="0" y="31266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83" d="100"/>
          <a:sy n="83" d="100"/>
        </p:scale>
        <p:origin x="3320" y="192"/>
      </p:cViewPr>
      <p:guideLst>
        <p:guide orient="horz" pos="2901"/>
        <p:guide pos="2199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handoutMaster" Target="handoutMasters/handoutMaster1.xml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Header Placehold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3024770" cy="4605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519" tIns="46259" rIns="92519" bIns="46259" numCol="1" anchor="t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000000"/>
                </a:solidFill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5539" name="Date Placeholder 2"/>
          <p:cNvSpPr>
            <a:spLocks noGrp="1"/>
          </p:cNvSpPr>
          <p:nvPr>
            <p:ph type="dt" sz="quarter" idx="1"/>
          </p:nvPr>
        </p:nvSpPr>
        <p:spPr bwMode="auto">
          <a:xfrm>
            <a:off x="3953853" y="0"/>
            <a:ext cx="3024770" cy="4605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519" tIns="46259" rIns="92519" bIns="46259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000000"/>
                </a:solidFill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fld id="{F3E4168F-E051-4E6D-811F-50E049C5E525}" type="datetime3">
              <a:rPr lang="en-US"/>
              <a:pPr>
                <a:defRPr/>
              </a:pPr>
              <a:t>21 February 2017</a:t>
            </a:fld>
            <a:endParaRPr lang="en-US"/>
          </a:p>
        </p:txBody>
      </p:sp>
      <p:sp>
        <p:nvSpPr>
          <p:cNvPr id="65540" name="Footer Placeholder 3"/>
          <p:cNvSpPr>
            <a:spLocks noGrp="1"/>
          </p:cNvSpPr>
          <p:nvPr>
            <p:ph type="ftr" sz="quarter" idx="2"/>
          </p:nvPr>
        </p:nvSpPr>
        <p:spPr bwMode="auto">
          <a:xfrm>
            <a:off x="0" y="8748543"/>
            <a:ext cx="3024770" cy="4605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519" tIns="46259" rIns="92519" bIns="46259" numCol="1" anchor="b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000000"/>
                </a:solidFill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5541" name="Slide Number Placeholder 4"/>
          <p:cNvSpPr>
            <a:spLocks noGrp="1"/>
          </p:cNvSpPr>
          <p:nvPr>
            <p:ph type="sldNum" sz="quarter" idx="3"/>
          </p:nvPr>
        </p:nvSpPr>
        <p:spPr bwMode="auto">
          <a:xfrm>
            <a:off x="3953853" y="8748543"/>
            <a:ext cx="3024770" cy="4605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519" tIns="46259" rIns="92519" bIns="46259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000000"/>
                </a:solidFill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fld id="{00F3C195-BAA6-4841-B57E-B659A6BD3C9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633488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Shape 33"/>
          <p:cNvSpPr>
            <a:spLocks noGrp="1" noRot="1" noChangeAspect="1"/>
          </p:cNvSpPr>
          <p:nvPr>
            <p:ph type="sldImg"/>
          </p:nvPr>
        </p:nvSpPr>
        <p:spPr bwMode="auto">
          <a:xfrm>
            <a:off x="1187450" y="690563"/>
            <a:ext cx="4605338" cy="345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sp>
      <p:sp>
        <p:nvSpPr>
          <p:cNvPr id="60419" name="Shape 34"/>
          <p:cNvSpPr>
            <a:spLocks noGrp="1"/>
          </p:cNvSpPr>
          <p:nvPr>
            <p:ph type="body" sz="quarter" idx="1"/>
          </p:nvPr>
        </p:nvSpPr>
        <p:spPr bwMode="auto">
          <a:xfrm>
            <a:off x="930699" y="4375071"/>
            <a:ext cx="5118841" cy="41448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519" tIns="46259" rIns="92519" bIns="46259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mtClean="0"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675663848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algn="l" defTabSz="457200" rtl="0" eaLnBrk="0" fontAlgn="base" hangingPunct="0">
      <a:lnSpc>
        <a:spcPct val="118000"/>
      </a:lnSpc>
      <a:spcBef>
        <a:spcPct val="30000"/>
      </a:spcBef>
      <a:spcAft>
        <a:spcPct val="0"/>
      </a:spcAft>
      <a:defRPr sz="2200">
        <a:solidFill>
          <a:schemeClr val="tx1"/>
        </a:solidFill>
        <a:latin typeface="+mj-lt"/>
        <a:ea typeface="+mj-ea"/>
        <a:cs typeface="+mj-cs"/>
        <a:sym typeface="Helvetica Neue"/>
      </a:defRPr>
    </a:lvl1pPr>
    <a:lvl2pPr marL="742950" indent="-285750" algn="l" defTabSz="457200" rtl="0" eaLnBrk="0" fontAlgn="base" hangingPunct="0">
      <a:lnSpc>
        <a:spcPct val="118000"/>
      </a:lnSpc>
      <a:spcBef>
        <a:spcPct val="30000"/>
      </a:spcBef>
      <a:spcAft>
        <a:spcPct val="0"/>
      </a:spcAft>
      <a:defRPr sz="2200">
        <a:solidFill>
          <a:schemeClr val="tx1"/>
        </a:solidFill>
        <a:latin typeface="+mj-lt"/>
        <a:ea typeface="+mj-ea"/>
        <a:cs typeface="+mj-cs"/>
        <a:sym typeface="Helvetica Neue"/>
      </a:defRPr>
    </a:lvl2pPr>
    <a:lvl3pPr marL="1143000" indent="-228600" algn="l" defTabSz="457200" rtl="0" eaLnBrk="0" fontAlgn="base" hangingPunct="0">
      <a:lnSpc>
        <a:spcPct val="118000"/>
      </a:lnSpc>
      <a:spcBef>
        <a:spcPct val="30000"/>
      </a:spcBef>
      <a:spcAft>
        <a:spcPct val="0"/>
      </a:spcAft>
      <a:defRPr sz="2200">
        <a:solidFill>
          <a:schemeClr val="tx1"/>
        </a:solidFill>
        <a:latin typeface="+mj-lt"/>
        <a:ea typeface="+mj-ea"/>
        <a:cs typeface="+mj-cs"/>
        <a:sym typeface="Helvetica Neue"/>
      </a:defRPr>
    </a:lvl3pPr>
    <a:lvl4pPr marL="1600200" indent="-228600" algn="l" defTabSz="457200" rtl="0" eaLnBrk="0" fontAlgn="base" hangingPunct="0">
      <a:lnSpc>
        <a:spcPct val="118000"/>
      </a:lnSpc>
      <a:spcBef>
        <a:spcPct val="30000"/>
      </a:spcBef>
      <a:spcAft>
        <a:spcPct val="0"/>
      </a:spcAft>
      <a:defRPr sz="2200">
        <a:solidFill>
          <a:schemeClr val="tx1"/>
        </a:solidFill>
        <a:latin typeface="+mj-lt"/>
        <a:ea typeface="+mj-ea"/>
        <a:cs typeface="+mj-cs"/>
        <a:sym typeface="Helvetica Neue"/>
      </a:defRPr>
    </a:lvl4pPr>
    <a:lvl5pPr marL="2057400" indent="-228600" algn="l" defTabSz="457200" rtl="0" eaLnBrk="0" fontAlgn="base" hangingPunct="0">
      <a:lnSpc>
        <a:spcPct val="118000"/>
      </a:lnSpc>
      <a:spcBef>
        <a:spcPct val="30000"/>
      </a:spcBef>
      <a:spcAft>
        <a:spcPct val="0"/>
      </a:spcAft>
      <a:defRPr sz="2200">
        <a:solidFill>
          <a:schemeClr val="tx1"/>
        </a:solidFill>
        <a:latin typeface="+mj-lt"/>
        <a:ea typeface="+mj-ea"/>
        <a:cs typeface="+mj-cs"/>
        <a:sym typeface="Helvetica Neue"/>
      </a:defRPr>
    </a:lvl5pPr>
    <a:lvl6pPr indent="11430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6pPr>
    <a:lvl7pPr indent="13716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7pPr>
    <a:lvl8pPr indent="16002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8pPr>
    <a:lvl9pPr indent="18288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2796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2834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2647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3138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57406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5873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1808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7.jpe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2"/>
          <p:cNvSpPr>
            <a:spLocks noChangeArrowheads="1"/>
          </p:cNvSpPr>
          <p:nvPr userDrawn="1"/>
        </p:nvSpPr>
        <p:spPr bwMode="auto">
          <a:xfrm>
            <a:off x="3500438" y="6597650"/>
            <a:ext cx="2143125" cy="122238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  <p:txBody>
          <a:bodyPr lIns="0" tIns="0" rIns="0" bIns="0" anchor="ctr">
            <a:spAutoFit/>
          </a:bodyPr>
          <a:lstStyle/>
          <a:p>
            <a:pPr algn="ctr" defTabSz="457200"/>
            <a:r>
              <a:rPr lang="id-ID" dirty="0"/>
              <a:t>© PT </a:t>
            </a:r>
            <a:r>
              <a:rPr lang="id-ID" dirty="0" smtClean="0"/>
              <a:t>Mandiri</a:t>
            </a:r>
            <a:r>
              <a:rPr lang="id-ID" baseline="0" dirty="0" smtClean="0"/>
              <a:t> Capital Indonesia</a:t>
            </a:r>
            <a:endParaRPr lang="id-ID" dirty="0"/>
          </a:p>
        </p:txBody>
      </p:sp>
      <p:cxnSp>
        <p:nvCxnSpPr>
          <p:cNvPr id="6" name="Straight Connector 4"/>
          <p:cNvCxnSpPr>
            <a:cxnSpLocks noChangeShapeType="1"/>
          </p:cNvCxnSpPr>
          <p:nvPr userDrawn="1"/>
        </p:nvCxnSpPr>
        <p:spPr bwMode="auto">
          <a:xfrm flipH="1">
            <a:off x="1682750" y="2727325"/>
            <a:ext cx="1588" cy="900113"/>
          </a:xfrm>
          <a:prstGeom prst="line">
            <a:avLst/>
          </a:prstGeom>
          <a:ln>
            <a:solidFill>
              <a:srgbClr val="F77F00"/>
            </a:solidFill>
            <a:headEnd/>
            <a:tailE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RibbonEdge.png" descr="RibbonEdge.png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8240713" y="5073650"/>
            <a:ext cx="903287" cy="1009650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sp>
        <p:nvSpPr>
          <p:cNvPr id="13" name="Content Placeholder 2"/>
          <p:cNvSpPr>
            <a:spLocks noGrp="1"/>
          </p:cNvSpPr>
          <p:nvPr>
            <p:ph idx="14"/>
          </p:nvPr>
        </p:nvSpPr>
        <p:spPr>
          <a:xfrm>
            <a:off x="1823108" y="2986950"/>
            <a:ext cx="6051640" cy="1523820"/>
          </a:xfrm>
          <a:prstGeom prst="rect">
            <a:avLst/>
          </a:prstGeom>
        </p:spPr>
        <p:txBody>
          <a:bodyPr tIns="0" anchor="t"/>
          <a:lstStyle>
            <a:lvl1pPr marL="0" indent="0">
              <a:spcBef>
                <a:spcPts val="0"/>
              </a:spcBef>
              <a:buNone/>
              <a:defRPr sz="2400" b="1">
                <a:solidFill>
                  <a:srgbClr val="0F2B5B"/>
                </a:solidFill>
                <a:latin typeface="Arial"/>
                <a:cs typeface="Arial"/>
              </a:defRPr>
            </a:lvl1pPr>
            <a:lvl2pPr>
              <a:defRPr sz="1200">
                <a:latin typeface="Arial"/>
                <a:cs typeface="Arial"/>
              </a:defRPr>
            </a:lvl2pPr>
            <a:lvl3pPr>
              <a:defRPr sz="1200">
                <a:latin typeface="Arial"/>
                <a:cs typeface="Arial"/>
              </a:defRPr>
            </a:lvl3pPr>
            <a:lvl4pPr>
              <a:defRPr sz="1200">
                <a:latin typeface="Arial"/>
                <a:cs typeface="Arial"/>
              </a:defRPr>
            </a:lvl4pPr>
            <a:lvl5pPr>
              <a:defRPr sz="1200">
                <a:latin typeface="Arial"/>
                <a:cs typeface="Arial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idx="13"/>
          </p:nvPr>
        </p:nvSpPr>
        <p:spPr>
          <a:xfrm>
            <a:off x="806995" y="2771262"/>
            <a:ext cx="779623" cy="838200"/>
          </a:xfrm>
          <a:prstGeom prst="rect">
            <a:avLst/>
          </a:prstGeom>
        </p:spPr>
        <p:txBody>
          <a:bodyPr tIns="0" anchor="ctr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 b="0">
                <a:solidFill>
                  <a:srgbClr val="0F2B5B"/>
                </a:solidFill>
                <a:latin typeface="Arial"/>
                <a:cs typeface="Arial"/>
              </a:defRPr>
            </a:lvl1pPr>
            <a:lvl2pPr>
              <a:defRPr sz="1200">
                <a:latin typeface="Arial"/>
                <a:cs typeface="Arial"/>
              </a:defRPr>
            </a:lvl2pPr>
            <a:lvl3pPr>
              <a:defRPr sz="1200">
                <a:latin typeface="Arial"/>
                <a:cs typeface="Arial"/>
              </a:defRPr>
            </a:lvl3pPr>
            <a:lvl4pPr>
              <a:defRPr sz="1200">
                <a:latin typeface="Arial"/>
                <a:cs typeface="Arial"/>
              </a:defRPr>
            </a:lvl4pPr>
            <a:lvl5pPr>
              <a:defRPr sz="1200">
                <a:latin typeface="Arial"/>
                <a:cs typeface="Arial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Shape 30"/>
          <p:cNvSpPr>
            <a:spLocks noGrp="1"/>
          </p:cNvSpPr>
          <p:nvPr>
            <p:ph type="sldNum" sz="quarter" idx="15"/>
          </p:nvPr>
        </p:nvSpPr>
        <p:spPr bwMode="auto">
          <a:xfrm>
            <a:off x="638175" y="6435725"/>
            <a:ext cx="593725" cy="30956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>
                <a:solidFill>
                  <a:srgbClr val="000000"/>
                </a:solidFill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fld id="{E62D052D-AC27-4E9A-AFE4-62404EB58CF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6"/>
          </p:nvPr>
        </p:nvSpPr>
        <p:spPr bwMode="auto">
          <a:xfrm>
            <a:off x="7450138" y="166688"/>
            <a:ext cx="1600200" cy="36512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fld id="{4BC39E9A-4778-D142-AA56-988B364537FF}" type="datetime1">
              <a:rPr lang="en-ID" smtClean="0"/>
              <a:t>2/21/17</a:t>
            </a:fld>
            <a:endParaRPr lang="en-US"/>
          </a:p>
        </p:txBody>
      </p:sp>
      <p:pic>
        <p:nvPicPr>
          <p:cNvPr id="10" name="Picture 9"/>
          <p:cNvPicPr/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4286" y="684382"/>
            <a:ext cx="1924931" cy="998644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Infographic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99602" y="380263"/>
            <a:ext cx="7712877" cy="57723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800" b="1" baseline="0">
                <a:solidFill>
                  <a:srgbClr val="06254D"/>
                </a:solidFill>
                <a:latin typeface="Arial"/>
                <a:cs typeface="Arial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8" name="Subtitle 2"/>
          <p:cNvSpPr>
            <a:spLocks noGrp="1"/>
          </p:cNvSpPr>
          <p:nvPr>
            <p:ph type="subTitle" idx="1"/>
          </p:nvPr>
        </p:nvSpPr>
        <p:spPr>
          <a:xfrm>
            <a:off x="699602" y="969091"/>
            <a:ext cx="7712877" cy="432467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>
                <a:solidFill>
                  <a:srgbClr val="3178B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45"/>
          </p:nvPr>
        </p:nvSpPr>
        <p:spPr>
          <a:xfrm>
            <a:off x="828675" y="1682082"/>
            <a:ext cx="7451725" cy="4114799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>
              <a:sym typeface="Arial"/>
            </a:endParaRPr>
          </a:p>
        </p:txBody>
      </p:sp>
      <p:sp>
        <p:nvSpPr>
          <p:cNvPr id="6" name="Shape 30"/>
          <p:cNvSpPr>
            <a:spLocks noGrp="1"/>
          </p:cNvSpPr>
          <p:nvPr>
            <p:ph type="sldNum" sz="quarter" idx="47"/>
          </p:nvPr>
        </p:nvSpPr>
        <p:spPr bwMode="auto">
          <a:xfrm>
            <a:off x="638175" y="6435725"/>
            <a:ext cx="593725" cy="30956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>
                <a:solidFill>
                  <a:srgbClr val="000000"/>
                </a:solidFill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fld id="{01EC627E-A583-471B-9107-031D8002784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99603" y="380263"/>
            <a:ext cx="7729502" cy="57723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800" b="1">
                <a:solidFill>
                  <a:srgbClr val="06254D"/>
                </a:solidFill>
                <a:latin typeface="Arial"/>
                <a:cs typeface="Arial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8" name="Subtitle 2"/>
          <p:cNvSpPr>
            <a:spLocks noGrp="1"/>
          </p:cNvSpPr>
          <p:nvPr>
            <p:ph type="subTitle" idx="1"/>
          </p:nvPr>
        </p:nvSpPr>
        <p:spPr>
          <a:xfrm>
            <a:off x="699603" y="969091"/>
            <a:ext cx="7729502" cy="432467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>
                <a:solidFill>
                  <a:srgbClr val="3178B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8" name="Table Placeholder 3"/>
          <p:cNvSpPr>
            <a:spLocks noGrp="1"/>
          </p:cNvSpPr>
          <p:nvPr>
            <p:ph type="tbl" sz="quarter" idx="43"/>
          </p:nvPr>
        </p:nvSpPr>
        <p:spPr>
          <a:xfrm>
            <a:off x="815977" y="1746434"/>
            <a:ext cx="7477123" cy="4003150"/>
          </a:xfrm>
          <a:prstGeom prst="rect">
            <a:avLst/>
          </a:prstGeom>
        </p:spPr>
        <p:txBody>
          <a:bodyPr vert="horz"/>
          <a:lstStyle>
            <a:lvl1pPr>
              <a:defRPr lang="en-US" sz="1200" b="0" i="0" u="none" strike="noStrike" smtClean="0">
                <a:effectLst/>
              </a:defRPr>
            </a:lvl1pPr>
          </a:lstStyle>
          <a:p>
            <a:pPr lvl="0"/>
            <a:endParaRPr lang="en-US" noProof="0" dirty="0">
              <a:sym typeface="Arial"/>
            </a:endParaRPr>
          </a:p>
        </p:txBody>
      </p:sp>
      <p:sp>
        <p:nvSpPr>
          <p:cNvPr id="6" name="Shape 30"/>
          <p:cNvSpPr>
            <a:spLocks noGrp="1"/>
          </p:cNvSpPr>
          <p:nvPr>
            <p:ph type="sldNum" sz="quarter" idx="45"/>
          </p:nvPr>
        </p:nvSpPr>
        <p:spPr bwMode="auto">
          <a:xfrm>
            <a:off x="638175" y="6435725"/>
            <a:ext cx="593725" cy="30956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>
                <a:solidFill>
                  <a:srgbClr val="000000"/>
                </a:solidFill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fld id="{BE333945-19B7-487D-946B-1C7991F6BD2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99603" y="380263"/>
            <a:ext cx="7729502" cy="57723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800" b="1">
                <a:solidFill>
                  <a:srgbClr val="06254D"/>
                </a:solidFill>
                <a:latin typeface="Arial"/>
                <a:cs typeface="Arial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8" name="Subtitle 2"/>
          <p:cNvSpPr>
            <a:spLocks noGrp="1"/>
          </p:cNvSpPr>
          <p:nvPr>
            <p:ph type="subTitle" idx="1"/>
          </p:nvPr>
        </p:nvSpPr>
        <p:spPr>
          <a:xfrm>
            <a:off x="699603" y="981791"/>
            <a:ext cx="7729502" cy="432467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>
                <a:solidFill>
                  <a:srgbClr val="3178B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2" name="Chart Placeholder 2"/>
          <p:cNvSpPr>
            <a:spLocks noGrp="1"/>
          </p:cNvSpPr>
          <p:nvPr>
            <p:ph type="chart" sz="quarter" idx="44"/>
          </p:nvPr>
        </p:nvSpPr>
        <p:spPr>
          <a:xfrm>
            <a:off x="828678" y="1685337"/>
            <a:ext cx="7464422" cy="3949511"/>
          </a:xfrm>
          <a:prstGeom prst="rect">
            <a:avLst/>
          </a:prstGeom>
        </p:spPr>
        <p:txBody>
          <a:bodyPr vert="horz"/>
          <a:lstStyle/>
          <a:p>
            <a:pPr lvl="0"/>
            <a:endParaRPr lang="en-US" noProof="0">
              <a:sym typeface="Arial"/>
            </a:endParaRPr>
          </a:p>
        </p:txBody>
      </p:sp>
      <p:sp>
        <p:nvSpPr>
          <p:cNvPr id="6" name="Shape 30"/>
          <p:cNvSpPr>
            <a:spLocks noGrp="1"/>
          </p:cNvSpPr>
          <p:nvPr>
            <p:ph type="sldNum" sz="quarter" idx="46"/>
          </p:nvPr>
        </p:nvSpPr>
        <p:spPr bwMode="auto">
          <a:xfrm>
            <a:off x="638175" y="6435725"/>
            <a:ext cx="593725" cy="30956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>
                <a:solidFill>
                  <a:srgbClr val="000000"/>
                </a:solidFill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fld id="{02DE7A50-1DC6-41C3-805E-5E3EC707ABC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299"/>
          <p:cNvSpPr/>
          <p:nvPr userDrawn="1"/>
        </p:nvSpPr>
        <p:spPr>
          <a:xfrm>
            <a:off x="927100" y="1993900"/>
            <a:ext cx="1557338" cy="15573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noFill/>
          <a:ln w="3175" cap="flat">
            <a:solidFill>
              <a:srgbClr val="DCDEE0"/>
            </a:solidFill>
            <a:prstDash val="solid"/>
            <a:miter lim="400000"/>
          </a:ln>
          <a:effectLst/>
        </p:spPr>
        <p:txBody>
          <a:bodyPr lIns="38100" tIns="38100" rIns="38100" bIns="38100" anchor="ctr"/>
          <a:lstStyle/>
          <a:p>
            <a:pPr defTabSz="34290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defRPr sz="1200">
                <a:uFill>
                  <a:solidFill/>
                </a:uFill>
                <a:latin typeface="Calibri"/>
                <a:ea typeface="Calibri"/>
                <a:cs typeface="Calibri"/>
                <a:sym typeface="Calibri"/>
              </a:defRPr>
            </a:pPr>
            <a:endParaRPr sz="1200" kern="0">
              <a:solidFill>
                <a:sysClr val="windowText" lastClr="000000"/>
              </a:solidFill>
              <a:uFill>
                <a:solidFill/>
              </a:u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Shape 304"/>
          <p:cNvSpPr/>
          <p:nvPr userDrawn="1"/>
        </p:nvSpPr>
        <p:spPr>
          <a:xfrm>
            <a:off x="2865438" y="1992313"/>
            <a:ext cx="1557337" cy="15573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noFill/>
          <a:ln w="3175" cap="flat">
            <a:solidFill>
              <a:srgbClr val="DCDEE0"/>
            </a:solidFill>
            <a:prstDash val="solid"/>
            <a:miter lim="400000"/>
          </a:ln>
          <a:effectLst/>
        </p:spPr>
        <p:txBody>
          <a:bodyPr lIns="38100" tIns="38100" rIns="38100" bIns="38100" anchor="ctr"/>
          <a:lstStyle/>
          <a:p>
            <a:pPr defTabSz="34290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defRPr sz="1200">
                <a:uFill>
                  <a:solidFill/>
                </a:uFill>
                <a:latin typeface="Calibri"/>
                <a:ea typeface="Calibri"/>
                <a:cs typeface="Calibri"/>
                <a:sym typeface="Calibri"/>
              </a:defRPr>
            </a:pPr>
            <a:endParaRPr sz="1200" kern="0">
              <a:solidFill>
                <a:sysClr val="windowText" lastClr="000000"/>
              </a:solidFill>
              <a:uFill>
                <a:solidFill/>
              </a:u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Shape 309"/>
          <p:cNvSpPr/>
          <p:nvPr userDrawn="1"/>
        </p:nvSpPr>
        <p:spPr>
          <a:xfrm>
            <a:off x="4764088" y="1992313"/>
            <a:ext cx="1557337" cy="15573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noFill/>
          <a:ln w="3175" cap="flat">
            <a:solidFill>
              <a:srgbClr val="DCDEE0"/>
            </a:solidFill>
            <a:prstDash val="solid"/>
            <a:miter lim="400000"/>
          </a:ln>
          <a:effectLst/>
        </p:spPr>
        <p:txBody>
          <a:bodyPr lIns="38100" tIns="38100" rIns="38100" bIns="38100" anchor="ctr"/>
          <a:lstStyle/>
          <a:p>
            <a:pPr defTabSz="34290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defRPr sz="1200">
                <a:uFill>
                  <a:solidFill/>
                </a:uFill>
                <a:latin typeface="Calibri"/>
                <a:ea typeface="Calibri"/>
                <a:cs typeface="Calibri"/>
                <a:sym typeface="Calibri"/>
              </a:defRPr>
            </a:pPr>
            <a:endParaRPr sz="1200" kern="0">
              <a:solidFill>
                <a:sysClr val="windowText" lastClr="000000"/>
              </a:solidFill>
              <a:uFill>
                <a:solidFill/>
              </a:u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Shape 314"/>
          <p:cNvSpPr/>
          <p:nvPr userDrawn="1"/>
        </p:nvSpPr>
        <p:spPr>
          <a:xfrm>
            <a:off x="6645275" y="1987550"/>
            <a:ext cx="1557338" cy="15573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noFill/>
          <a:ln w="3175" cap="flat">
            <a:solidFill>
              <a:srgbClr val="DCDEE0"/>
            </a:solidFill>
            <a:prstDash val="solid"/>
            <a:miter lim="400000"/>
          </a:ln>
          <a:effectLst/>
        </p:spPr>
        <p:txBody>
          <a:bodyPr lIns="38100" tIns="38100" rIns="38100" bIns="38100" anchor="ctr"/>
          <a:lstStyle/>
          <a:p>
            <a:pPr defTabSz="34290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defRPr sz="1200">
                <a:uFill>
                  <a:solidFill/>
                </a:uFill>
                <a:latin typeface="Calibri"/>
                <a:ea typeface="Calibri"/>
                <a:cs typeface="Calibri"/>
                <a:sym typeface="Calibri"/>
              </a:defRPr>
            </a:pPr>
            <a:endParaRPr sz="1200" kern="0">
              <a:solidFill>
                <a:sysClr val="windowText" lastClr="000000"/>
              </a:solidFill>
              <a:uFill>
                <a:solidFill/>
              </a:u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99603" y="380263"/>
            <a:ext cx="7696252" cy="57723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800" b="1">
                <a:solidFill>
                  <a:srgbClr val="06254D"/>
                </a:solidFill>
                <a:latin typeface="Arial"/>
                <a:cs typeface="Arial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8" name="Subtitle 2"/>
          <p:cNvSpPr>
            <a:spLocks noGrp="1"/>
          </p:cNvSpPr>
          <p:nvPr>
            <p:ph type="subTitle" idx="1"/>
          </p:nvPr>
        </p:nvSpPr>
        <p:spPr>
          <a:xfrm>
            <a:off x="699603" y="969091"/>
            <a:ext cx="7684956" cy="432467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>
                <a:solidFill>
                  <a:srgbClr val="3178B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38" name="Picture Placeholder 5"/>
          <p:cNvSpPr>
            <a:spLocks noGrp="1"/>
          </p:cNvSpPr>
          <p:nvPr>
            <p:ph type="pic" sz="quarter" idx="44"/>
          </p:nvPr>
        </p:nvSpPr>
        <p:spPr>
          <a:xfrm>
            <a:off x="1007307" y="2076826"/>
            <a:ext cx="1401763" cy="140176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/>
            </a:lvl1pPr>
          </a:lstStyle>
          <a:p>
            <a:pPr lvl="0"/>
            <a:r>
              <a:rPr lang="en-US" noProof="0" smtClean="0">
                <a:sym typeface="Arial"/>
              </a:rPr>
              <a:t>Click icon to add picture</a:t>
            </a:r>
            <a:endParaRPr lang="en-US" noProof="0" dirty="0">
              <a:sym typeface="Arial"/>
            </a:endParaRPr>
          </a:p>
        </p:txBody>
      </p:sp>
      <p:sp>
        <p:nvSpPr>
          <p:cNvPr id="39" name="Picture Placeholder 5"/>
          <p:cNvSpPr>
            <a:spLocks noGrp="1"/>
          </p:cNvSpPr>
          <p:nvPr>
            <p:ph type="pic" sz="quarter" idx="45"/>
          </p:nvPr>
        </p:nvSpPr>
        <p:spPr>
          <a:xfrm>
            <a:off x="2924769" y="2076826"/>
            <a:ext cx="1401763" cy="140176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/>
            </a:lvl1pPr>
          </a:lstStyle>
          <a:p>
            <a:pPr lvl="0"/>
            <a:r>
              <a:rPr lang="en-US" noProof="0" smtClean="0">
                <a:sym typeface="Arial"/>
              </a:rPr>
              <a:t>Click icon to add picture</a:t>
            </a:r>
            <a:endParaRPr lang="en-US" noProof="0" dirty="0">
              <a:sym typeface="Arial"/>
            </a:endParaRPr>
          </a:p>
        </p:txBody>
      </p:sp>
      <p:sp>
        <p:nvSpPr>
          <p:cNvPr id="40" name="Picture Placeholder 5"/>
          <p:cNvSpPr>
            <a:spLocks noGrp="1"/>
          </p:cNvSpPr>
          <p:nvPr>
            <p:ph type="pic" sz="quarter" idx="46"/>
          </p:nvPr>
        </p:nvSpPr>
        <p:spPr>
          <a:xfrm>
            <a:off x="4832344" y="2076826"/>
            <a:ext cx="1401763" cy="140176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/>
            </a:lvl1pPr>
          </a:lstStyle>
          <a:p>
            <a:pPr lvl="0"/>
            <a:r>
              <a:rPr lang="en-US" noProof="0" smtClean="0">
                <a:sym typeface="Arial"/>
              </a:rPr>
              <a:t>Click icon to add picture</a:t>
            </a:r>
            <a:endParaRPr lang="en-US" noProof="0" dirty="0">
              <a:sym typeface="Arial"/>
            </a:endParaRPr>
          </a:p>
        </p:txBody>
      </p:sp>
      <p:sp>
        <p:nvSpPr>
          <p:cNvPr id="41" name="Picture Placeholder 5"/>
          <p:cNvSpPr>
            <a:spLocks noGrp="1"/>
          </p:cNvSpPr>
          <p:nvPr>
            <p:ph type="pic" sz="quarter" idx="47"/>
          </p:nvPr>
        </p:nvSpPr>
        <p:spPr>
          <a:xfrm>
            <a:off x="6736631" y="2076826"/>
            <a:ext cx="1401763" cy="140176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/>
            </a:lvl1pPr>
          </a:lstStyle>
          <a:p>
            <a:pPr lvl="0"/>
            <a:r>
              <a:rPr lang="en-US" noProof="0" smtClean="0">
                <a:sym typeface="Arial"/>
              </a:rPr>
              <a:t>Click icon to add picture</a:t>
            </a:r>
            <a:endParaRPr lang="en-US" noProof="0" dirty="0">
              <a:sym typeface="Arial"/>
            </a:endParaRPr>
          </a:p>
        </p:txBody>
      </p:sp>
      <p:sp>
        <p:nvSpPr>
          <p:cNvPr id="42" name="Text Placeholder 12"/>
          <p:cNvSpPr>
            <a:spLocks noGrp="1"/>
          </p:cNvSpPr>
          <p:nvPr>
            <p:ph type="body" sz="quarter" idx="48"/>
          </p:nvPr>
        </p:nvSpPr>
        <p:spPr>
          <a:xfrm>
            <a:off x="923258" y="3592885"/>
            <a:ext cx="1557692" cy="515938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600" b="1">
                <a:solidFill>
                  <a:srgbClr val="06254D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3" name="Text Placeholder 102"/>
          <p:cNvSpPr>
            <a:spLocks noGrp="1"/>
          </p:cNvSpPr>
          <p:nvPr>
            <p:ph type="body" sz="quarter" idx="49"/>
          </p:nvPr>
        </p:nvSpPr>
        <p:spPr>
          <a:xfrm>
            <a:off x="923257" y="4133166"/>
            <a:ext cx="1557693" cy="1416741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9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4" name="Text Placeholder 12"/>
          <p:cNvSpPr>
            <a:spLocks noGrp="1"/>
          </p:cNvSpPr>
          <p:nvPr>
            <p:ph type="body" sz="quarter" idx="50"/>
          </p:nvPr>
        </p:nvSpPr>
        <p:spPr>
          <a:xfrm>
            <a:off x="2840719" y="3600823"/>
            <a:ext cx="1557693" cy="515938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600" b="1">
                <a:solidFill>
                  <a:srgbClr val="FAC828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5" name="Text Placeholder 102"/>
          <p:cNvSpPr>
            <a:spLocks noGrp="1"/>
          </p:cNvSpPr>
          <p:nvPr>
            <p:ph type="body" sz="quarter" idx="51"/>
          </p:nvPr>
        </p:nvSpPr>
        <p:spPr>
          <a:xfrm>
            <a:off x="2840719" y="4141104"/>
            <a:ext cx="1557693" cy="1416741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9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6" name="Text Placeholder 12"/>
          <p:cNvSpPr>
            <a:spLocks noGrp="1"/>
          </p:cNvSpPr>
          <p:nvPr>
            <p:ph type="body" sz="quarter" idx="52"/>
          </p:nvPr>
        </p:nvSpPr>
        <p:spPr>
          <a:xfrm>
            <a:off x="4739132" y="3600823"/>
            <a:ext cx="1557693" cy="515938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600" b="1">
                <a:solidFill>
                  <a:srgbClr val="75B2DD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7" name="Text Placeholder 102"/>
          <p:cNvSpPr>
            <a:spLocks noGrp="1"/>
          </p:cNvSpPr>
          <p:nvPr>
            <p:ph type="body" sz="quarter" idx="53"/>
          </p:nvPr>
        </p:nvSpPr>
        <p:spPr>
          <a:xfrm>
            <a:off x="4739132" y="4141104"/>
            <a:ext cx="1557693" cy="1416741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9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8" name="Text Placeholder 12"/>
          <p:cNvSpPr>
            <a:spLocks noGrp="1"/>
          </p:cNvSpPr>
          <p:nvPr>
            <p:ph type="body" sz="quarter" idx="54"/>
          </p:nvPr>
        </p:nvSpPr>
        <p:spPr>
          <a:xfrm>
            <a:off x="6652583" y="3600823"/>
            <a:ext cx="1557692" cy="515938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600" b="1">
                <a:solidFill>
                  <a:srgbClr val="F77F00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9" name="Text Placeholder 102"/>
          <p:cNvSpPr>
            <a:spLocks noGrp="1"/>
          </p:cNvSpPr>
          <p:nvPr>
            <p:ph type="body" sz="quarter" idx="55"/>
          </p:nvPr>
        </p:nvSpPr>
        <p:spPr>
          <a:xfrm>
            <a:off x="6652583" y="4141104"/>
            <a:ext cx="1557692" cy="1416741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9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Shape 30"/>
          <p:cNvSpPr>
            <a:spLocks noGrp="1"/>
          </p:cNvSpPr>
          <p:nvPr>
            <p:ph type="sldNum" sz="quarter" idx="57"/>
          </p:nvPr>
        </p:nvSpPr>
        <p:spPr bwMode="auto">
          <a:xfrm>
            <a:off x="638175" y="6435725"/>
            <a:ext cx="593725" cy="30956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>
                <a:solidFill>
                  <a:srgbClr val="000000"/>
                </a:solidFill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fld id="{24E3D71C-F4EB-470E-883B-7E8946CB667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6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icture Placeholder 5"/>
          <p:cNvSpPr>
            <a:spLocks noGrp="1"/>
          </p:cNvSpPr>
          <p:nvPr>
            <p:ph type="pic" sz="quarter" idx="44"/>
          </p:nvPr>
        </p:nvSpPr>
        <p:spPr>
          <a:xfrm>
            <a:off x="1071276" y="1778653"/>
            <a:ext cx="2299480" cy="143495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/>
            </a:lvl1pPr>
          </a:lstStyle>
          <a:p>
            <a:pPr lvl="0"/>
            <a:r>
              <a:rPr lang="en-US" noProof="0" smtClean="0">
                <a:sym typeface="Arial"/>
              </a:rPr>
              <a:t>Click icon to add picture</a:t>
            </a:r>
            <a:endParaRPr lang="en-US" noProof="0" dirty="0">
              <a:sym typeface="Arial"/>
            </a:endParaRPr>
          </a:p>
        </p:txBody>
      </p:sp>
      <p:sp>
        <p:nvSpPr>
          <p:cNvPr id="33" name="Picture Placeholder 5"/>
          <p:cNvSpPr>
            <a:spLocks noGrp="1"/>
          </p:cNvSpPr>
          <p:nvPr>
            <p:ph type="pic" sz="quarter" idx="46"/>
          </p:nvPr>
        </p:nvSpPr>
        <p:spPr>
          <a:xfrm>
            <a:off x="3545575" y="1778653"/>
            <a:ext cx="2319491" cy="1445588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/>
            </a:lvl1pPr>
          </a:lstStyle>
          <a:p>
            <a:pPr lvl="0"/>
            <a:r>
              <a:rPr lang="en-US" noProof="0" smtClean="0">
                <a:sym typeface="Arial"/>
              </a:rPr>
              <a:t>Click icon to add picture</a:t>
            </a:r>
            <a:endParaRPr lang="en-US" noProof="0" dirty="0">
              <a:sym typeface="Arial"/>
            </a:endParaRPr>
          </a:p>
        </p:txBody>
      </p:sp>
      <p:sp>
        <p:nvSpPr>
          <p:cNvPr id="35" name="Picture Placeholder 5"/>
          <p:cNvSpPr>
            <a:spLocks noGrp="1"/>
          </p:cNvSpPr>
          <p:nvPr>
            <p:ph type="pic" sz="quarter" idx="48"/>
          </p:nvPr>
        </p:nvSpPr>
        <p:spPr>
          <a:xfrm>
            <a:off x="6022652" y="1778653"/>
            <a:ext cx="2266821" cy="1445588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/>
            </a:lvl1pPr>
          </a:lstStyle>
          <a:p>
            <a:pPr lvl="0"/>
            <a:r>
              <a:rPr lang="en-US" noProof="0" smtClean="0">
                <a:sym typeface="Arial"/>
              </a:rPr>
              <a:t>Click icon to add picture</a:t>
            </a:r>
            <a:endParaRPr lang="en-US" noProof="0" dirty="0">
              <a:sym typeface="Arial"/>
            </a:endParaRPr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99602" y="380263"/>
            <a:ext cx="7712877" cy="57723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800" b="1">
                <a:solidFill>
                  <a:srgbClr val="06254D"/>
                </a:solidFill>
                <a:latin typeface="Arial"/>
                <a:cs typeface="Arial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8" name="Subtitle 2"/>
          <p:cNvSpPr>
            <a:spLocks noGrp="1"/>
          </p:cNvSpPr>
          <p:nvPr>
            <p:ph type="subTitle" idx="1"/>
          </p:nvPr>
        </p:nvSpPr>
        <p:spPr>
          <a:xfrm>
            <a:off x="699602" y="969091"/>
            <a:ext cx="7712877" cy="432467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>
                <a:solidFill>
                  <a:srgbClr val="3178B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28" name="Text Placeholder 4"/>
          <p:cNvSpPr>
            <a:spLocks noGrp="1"/>
          </p:cNvSpPr>
          <p:nvPr>
            <p:ph type="body" sz="quarter" idx="58"/>
          </p:nvPr>
        </p:nvSpPr>
        <p:spPr>
          <a:xfrm>
            <a:off x="1098572" y="3248661"/>
            <a:ext cx="2252814" cy="287602"/>
          </a:xfrm>
          <a:prstGeom prst="roundRect">
            <a:avLst/>
          </a:prstGeom>
          <a:solidFill>
            <a:srgbClr val="002060"/>
          </a:solidFill>
          <a:ln>
            <a:noFill/>
          </a:ln>
          <a:effectLst>
            <a:outerShdw blurRad="44450" dist="27940" dir="5400000" algn="ctr">
              <a:srgbClr val="000000">
                <a:alpha val="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none"/>
        </p:style>
        <p:txBody>
          <a:bodyPr vert="horz" anchor="ctr"/>
          <a:lstStyle>
            <a:lvl1pPr marL="0" indent="0" algn="ctr">
              <a:buNone/>
              <a:defRPr sz="1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3" name="Picture Placeholder 5"/>
          <p:cNvSpPr>
            <a:spLocks noGrp="1"/>
          </p:cNvSpPr>
          <p:nvPr>
            <p:ph type="pic" sz="quarter" idx="59"/>
          </p:nvPr>
        </p:nvSpPr>
        <p:spPr>
          <a:xfrm>
            <a:off x="1073548" y="3800829"/>
            <a:ext cx="2299480" cy="143495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/>
            </a:lvl1pPr>
          </a:lstStyle>
          <a:p>
            <a:pPr lvl="0"/>
            <a:r>
              <a:rPr lang="en-US" noProof="0" smtClean="0">
                <a:sym typeface="Arial"/>
              </a:rPr>
              <a:t>Click icon to add picture</a:t>
            </a:r>
            <a:endParaRPr lang="en-US" noProof="0" dirty="0">
              <a:sym typeface="Arial"/>
            </a:endParaRPr>
          </a:p>
        </p:txBody>
      </p:sp>
      <p:sp>
        <p:nvSpPr>
          <p:cNvPr id="54" name="Picture Placeholder 5"/>
          <p:cNvSpPr>
            <a:spLocks noGrp="1"/>
          </p:cNvSpPr>
          <p:nvPr>
            <p:ph type="pic" sz="quarter" idx="60"/>
          </p:nvPr>
        </p:nvSpPr>
        <p:spPr>
          <a:xfrm>
            <a:off x="3547847" y="3800829"/>
            <a:ext cx="2319491" cy="1445588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/>
            </a:lvl1pPr>
          </a:lstStyle>
          <a:p>
            <a:pPr lvl="0"/>
            <a:r>
              <a:rPr lang="en-US" noProof="0" smtClean="0">
                <a:sym typeface="Arial"/>
              </a:rPr>
              <a:t>Click icon to add picture</a:t>
            </a:r>
            <a:endParaRPr lang="en-US" noProof="0" dirty="0">
              <a:sym typeface="Arial"/>
            </a:endParaRPr>
          </a:p>
        </p:txBody>
      </p:sp>
      <p:sp>
        <p:nvSpPr>
          <p:cNvPr id="55" name="Picture Placeholder 5"/>
          <p:cNvSpPr>
            <a:spLocks noGrp="1"/>
          </p:cNvSpPr>
          <p:nvPr>
            <p:ph type="pic" sz="quarter" idx="61"/>
          </p:nvPr>
        </p:nvSpPr>
        <p:spPr>
          <a:xfrm>
            <a:off x="6024924" y="3800829"/>
            <a:ext cx="2266821" cy="1445588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/>
            </a:lvl1pPr>
          </a:lstStyle>
          <a:p>
            <a:pPr lvl="0"/>
            <a:r>
              <a:rPr lang="en-US" noProof="0" smtClean="0">
                <a:sym typeface="Arial"/>
              </a:rPr>
              <a:t>Click icon to add picture</a:t>
            </a:r>
            <a:endParaRPr lang="en-US" noProof="0" dirty="0">
              <a:sym typeface="Arial"/>
            </a:endParaRPr>
          </a:p>
        </p:txBody>
      </p:sp>
      <p:sp>
        <p:nvSpPr>
          <p:cNvPr id="59" name="Text Placeholder 4"/>
          <p:cNvSpPr>
            <a:spLocks noGrp="1"/>
          </p:cNvSpPr>
          <p:nvPr>
            <p:ph type="body" sz="quarter" idx="62"/>
          </p:nvPr>
        </p:nvSpPr>
        <p:spPr>
          <a:xfrm>
            <a:off x="3577899" y="3257260"/>
            <a:ext cx="2252814" cy="287602"/>
          </a:xfrm>
          <a:prstGeom prst="roundRect">
            <a:avLst/>
          </a:prstGeom>
          <a:solidFill>
            <a:srgbClr val="002060"/>
          </a:solidFill>
          <a:ln>
            <a:noFill/>
          </a:ln>
          <a:effectLst>
            <a:outerShdw blurRad="44450" dist="27940" dir="5400000" algn="ctr">
              <a:srgbClr val="000000">
                <a:alpha val="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none"/>
        </p:style>
        <p:txBody>
          <a:bodyPr vert="horz" anchor="ctr"/>
          <a:lstStyle>
            <a:lvl1pPr marL="0" indent="0" algn="ctr">
              <a:buNone/>
              <a:defRPr sz="1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0" name="Text Placeholder 4"/>
          <p:cNvSpPr>
            <a:spLocks noGrp="1"/>
          </p:cNvSpPr>
          <p:nvPr>
            <p:ph type="body" sz="quarter" idx="63"/>
          </p:nvPr>
        </p:nvSpPr>
        <p:spPr>
          <a:xfrm>
            <a:off x="6038931" y="3257260"/>
            <a:ext cx="2252814" cy="287602"/>
          </a:xfrm>
          <a:prstGeom prst="roundRect">
            <a:avLst/>
          </a:prstGeom>
          <a:solidFill>
            <a:srgbClr val="002060"/>
          </a:solidFill>
          <a:ln>
            <a:noFill/>
          </a:ln>
          <a:effectLst>
            <a:outerShdw blurRad="44450" dist="27940" dir="5400000" algn="ctr">
              <a:srgbClr val="000000">
                <a:alpha val="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none"/>
        </p:style>
        <p:txBody>
          <a:bodyPr vert="horz" anchor="ctr"/>
          <a:lstStyle>
            <a:lvl1pPr marL="0" indent="0" algn="ctr">
              <a:buNone/>
              <a:defRPr sz="1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1" name="Text Placeholder 4"/>
          <p:cNvSpPr>
            <a:spLocks noGrp="1"/>
          </p:cNvSpPr>
          <p:nvPr>
            <p:ph type="body" sz="quarter" idx="64"/>
          </p:nvPr>
        </p:nvSpPr>
        <p:spPr>
          <a:xfrm>
            <a:off x="1098572" y="5260065"/>
            <a:ext cx="2252814" cy="287602"/>
          </a:xfrm>
          <a:prstGeom prst="roundRect">
            <a:avLst/>
          </a:prstGeom>
          <a:solidFill>
            <a:srgbClr val="002060"/>
          </a:solidFill>
          <a:ln>
            <a:noFill/>
          </a:ln>
          <a:effectLst>
            <a:outerShdw blurRad="44450" dist="27940" dir="5400000" algn="ctr">
              <a:srgbClr val="000000">
                <a:alpha val="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none"/>
        </p:style>
        <p:txBody>
          <a:bodyPr vert="horz" anchor="ctr"/>
          <a:lstStyle>
            <a:lvl1pPr marL="0" indent="0" algn="ctr">
              <a:buNone/>
              <a:defRPr sz="1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2" name="Text Placeholder 4"/>
          <p:cNvSpPr>
            <a:spLocks noGrp="1"/>
          </p:cNvSpPr>
          <p:nvPr>
            <p:ph type="body" sz="quarter" idx="65"/>
          </p:nvPr>
        </p:nvSpPr>
        <p:spPr>
          <a:xfrm>
            <a:off x="3584956" y="5263080"/>
            <a:ext cx="2252814" cy="287602"/>
          </a:xfrm>
          <a:prstGeom prst="roundRect">
            <a:avLst/>
          </a:prstGeom>
          <a:solidFill>
            <a:srgbClr val="002060"/>
          </a:solidFill>
          <a:ln>
            <a:noFill/>
          </a:ln>
          <a:effectLst>
            <a:outerShdw blurRad="44450" dist="27940" dir="5400000" algn="ctr">
              <a:srgbClr val="000000">
                <a:alpha val="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none"/>
        </p:style>
        <p:txBody>
          <a:bodyPr vert="horz" anchor="ctr"/>
          <a:lstStyle>
            <a:lvl1pPr marL="0" indent="0" algn="ctr">
              <a:buNone/>
              <a:defRPr sz="1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3" name="Text Placeholder 4"/>
          <p:cNvSpPr>
            <a:spLocks noGrp="1"/>
          </p:cNvSpPr>
          <p:nvPr>
            <p:ph type="body" sz="quarter" idx="66"/>
          </p:nvPr>
        </p:nvSpPr>
        <p:spPr>
          <a:xfrm>
            <a:off x="6038931" y="5263080"/>
            <a:ext cx="2252814" cy="287602"/>
          </a:xfrm>
          <a:prstGeom prst="roundRect">
            <a:avLst/>
          </a:prstGeom>
          <a:solidFill>
            <a:srgbClr val="002060"/>
          </a:solidFill>
          <a:ln>
            <a:noFill/>
          </a:ln>
          <a:effectLst>
            <a:outerShdw blurRad="44450" dist="27940" dir="5400000" algn="ctr">
              <a:srgbClr val="000000">
                <a:alpha val="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none"/>
        </p:style>
        <p:txBody>
          <a:bodyPr vert="horz" anchor="ctr"/>
          <a:lstStyle>
            <a:lvl1pPr marL="0" indent="0" algn="ctr">
              <a:buNone/>
              <a:defRPr sz="1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7" name="Shape 30"/>
          <p:cNvSpPr>
            <a:spLocks noGrp="1"/>
          </p:cNvSpPr>
          <p:nvPr>
            <p:ph type="sldNum" sz="quarter" idx="68"/>
          </p:nvPr>
        </p:nvSpPr>
        <p:spPr bwMode="auto">
          <a:xfrm>
            <a:off x="638175" y="6435725"/>
            <a:ext cx="593725" cy="30956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>
                <a:solidFill>
                  <a:srgbClr val="000000"/>
                </a:solidFill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fld id="{1C5C82D7-91C1-4F76-A683-812850F7FF9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icture Placeholder 5"/>
          <p:cNvSpPr>
            <a:spLocks noGrp="1"/>
          </p:cNvSpPr>
          <p:nvPr>
            <p:ph type="pic" sz="quarter" idx="44"/>
          </p:nvPr>
        </p:nvSpPr>
        <p:spPr>
          <a:xfrm>
            <a:off x="921711" y="1765285"/>
            <a:ext cx="2304979" cy="3290456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/>
            </a:lvl1pPr>
          </a:lstStyle>
          <a:p>
            <a:pPr lvl="0"/>
            <a:r>
              <a:rPr lang="en-US" noProof="0" smtClean="0">
                <a:sym typeface="Arial"/>
              </a:rPr>
              <a:t>Click icon to add picture</a:t>
            </a:r>
            <a:endParaRPr lang="en-US" noProof="0" dirty="0">
              <a:sym typeface="Arial"/>
            </a:endParaRPr>
          </a:p>
        </p:txBody>
      </p:sp>
      <p:sp>
        <p:nvSpPr>
          <p:cNvPr id="48" name="Picture Placeholder 5"/>
          <p:cNvSpPr>
            <a:spLocks noGrp="1"/>
          </p:cNvSpPr>
          <p:nvPr>
            <p:ph type="pic" sz="quarter" idx="47"/>
          </p:nvPr>
        </p:nvSpPr>
        <p:spPr>
          <a:xfrm>
            <a:off x="3431041" y="1765285"/>
            <a:ext cx="2304979" cy="3290456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/>
            </a:lvl1pPr>
          </a:lstStyle>
          <a:p>
            <a:pPr lvl="0"/>
            <a:r>
              <a:rPr lang="en-US" noProof="0" smtClean="0">
                <a:sym typeface="Arial"/>
              </a:rPr>
              <a:t>Click icon to add picture</a:t>
            </a:r>
            <a:endParaRPr lang="en-US" noProof="0" dirty="0">
              <a:sym typeface="Arial"/>
            </a:endParaRPr>
          </a:p>
        </p:txBody>
      </p:sp>
      <p:sp>
        <p:nvSpPr>
          <p:cNvPr id="49" name="Picture Placeholder 5"/>
          <p:cNvSpPr>
            <a:spLocks noGrp="1"/>
          </p:cNvSpPr>
          <p:nvPr>
            <p:ph type="pic" sz="quarter" idx="48"/>
          </p:nvPr>
        </p:nvSpPr>
        <p:spPr>
          <a:xfrm>
            <a:off x="5968718" y="1754652"/>
            <a:ext cx="2304979" cy="3290456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/>
            </a:lvl1pPr>
          </a:lstStyle>
          <a:p>
            <a:pPr lvl="0"/>
            <a:r>
              <a:rPr lang="en-US" noProof="0" smtClean="0">
                <a:sym typeface="Arial"/>
              </a:rPr>
              <a:t>Click icon to add picture</a:t>
            </a:r>
            <a:endParaRPr lang="en-US" noProof="0" dirty="0">
              <a:sym typeface="Arial"/>
            </a:endParaRPr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99602" y="380263"/>
            <a:ext cx="7712877" cy="57723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800" b="1">
                <a:solidFill>
                  <a:srgbClr val="06254D"/>
                </a:solidFill>
                <a:latin typeface="Arial"/>
                <a:cs typeface="Arial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8" name="Subtitle 2"/>
          <p:cNvSpPr>
            <a:spLocks noGrp="1"/>
          </p:cNvSpPr>
          <p:nvPr>
            <p:ph type="subTitle" idx="1"/>
          </p:nvPr>
        </p:nvSpPr>
        <p:spPr>
          <a:xfrm>
            <a:off x="699602" y="969091"/>
            <a:ext cx="7712877" cy="432467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>
                <a:solidFill>
                  <a:srgbClr val="3178B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30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980754" y="5157108"/>
            <a:ext cx="2203704" cy="331117"/>
          </a:xfrm>
          <a:prstGeom prst="roundRect">
            <a:avLst/>
          </a:prstGeom>
          <a:solidFill>
            <a:srgbClr val="002060"/>
          </a:solidFill>
        </p:spPr>
        <p:txBody>
          <a:bodyPr vert="horz" anchor="ctr"/>
          <a:lstStyle>
            <a:lvl1pPr marL="0" indent="0" algn="ctr">
              <a:buNone/>
              <a:defRPr sz="1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5" name="Text Placeholder 4"/>
          <p:cNvSpPr>
            <a:spLocks noGrp="1"/>
          </p:cNvSpPr>
          <p:nvPr>
            <p:ph type="body" sz="quarter" idx="45"/>
          </p:nvPr>
        </p:nvSpPr>
        <p:spPr>
          <a:xfrm>
            <a:off x="3499122" y="5146475"/>
            <a:ext cx="2195303" cy="331117"/>
          </a:xfrm>
          <a:prstGeom prst="roundRect">
            <a:avLst/>
          </a:prstGeom>
          <a:solidFill>
            <a:srgbClr val="002060"/>
          </a:solidFill>
        </p:spPr>
        <p:txBody>
          <a:bodyPr vert="horz" anchor="ctr"/>
          <a:lstStyle>
            <a:lvl1pPr marL="0" indent="0" algn="ctr">
              <a:buNone/>
              <a:defRPr sz="1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49"/>
          </p:nvPr>
        </p:nvSpPr>
        <p:spPr>
          <a:xfrm>
            <a:off x="6027987" y="5146475"/>
            <a:ext cx="2195303" cy="331117"/>
          </a:xfrm>
          <a:prstGeom prst="roundRect">
            <a:avLst/>
          </a:prstGeom>
          <a:solidFill>
            <a:srgbClr val="002060"/>
          </a:solidFill>
        </p:spPr>
        <p:txBody>
          <a:bodyPr vert="horz" anchor="ctr"/>
          <a:lstStyle>
            <a:lvl1pPr marL="0" indent="0" algn="ctr">
              <a:buNone/>
              <a:defRPr sz="1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Shape 30"/>
          <p:cNvSpPr>
            <a:spLocks noGrp="1"/>
          </p:cNvSpPr>
          <p:nvPr>
            <p:ph type="sldNum" sz="quarter" idx="51"/>
          </p:nvPr>
        </p:nvSpPr>
        <p:spPr bwMode="auto">
          <a:xfrm>
            <a:off x="638175" y="6435725"/>
            <a:ext cx="593725" cy="30956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>
                <a:solidFill>
                  <a:srgbClr val="000000"/>
                </a:solidFill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fld id="{1A38EC6F-2779-4C9E-A7AB-EC982A1F530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icture Placeholder 5"/>
          <p:cNvSpPr>
            <a:spLocks noGrp="1"/>
          </p:cNvSpPr>
          <p:nvPr>
            <p:ph type="pic" sz="quarter" idx="44"/>
          </p:nvPr>
        </p:nvSpPr>
        <p:spPr>
          <a:xfrm>
            <a:off x="1002045" y="1775906"/>
            <a:ext cx="3449196" cy="346442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/>
            </a:lvl1pPr>
          </a:lstStyle>
          <a:p>
            <a:pPr lvl="0"/>
            <a:r>
              <a:rPr lang="en-US" noProof="0" smtClean="0">
                <a:sym typeface="Arial"/>
              </a:rPr>
              <a:t>Click icon to add picture</a:t>
            </a:r>
            <a:endParaRPr lang="en-US" noProof="0" dirty="0">
              <a:sym typeface="Arial"/>
            </a:endParaRPr>
          </a:p>
        </p:txBody>
      </p:sp>
      <p:sp>
        <p:nvSpPr>
          <p:cNvPr id="46" name="Picture Placeholder 5"/>
          <p:cNvSpPr>
            <a:spLocks noGrp="1"/>
          </p:cNvSpPr>
          <p:nvPr>
            <p:ph type="pic" sz="quarter" idx="45"/>
          </p:nvPr>
        </p:nvSpPr>
        <p:spPr>
          <a:xfrm>
            <a:off x="4835804" y="1775906"/>
            <a:ext cx="3449196" cy="346442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/>
            </a:lvl1pPr>
          </a:lstStyle>
          <a:p>
            <a:pPr lvl="0"/>
            <a:r>
              <a:rPr lang="en-US" noProof="0" smtClean="0">
                <a:sym typeface="Arial"/>
              </a:rPr>
              <a:t>Click icon to add picture</a:t>
            </a:r>
            <a:endParaRPr lang="en-US" noProof="0" dirty="0">
              <a:sym typeface="Arial"/>
            </a:endParaRPr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703527" y="380263"/>
            <a:ext cx="7725577" cy="57723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800" b="1">
                <a:solidFill>
                  <a:srgbClr val="06254D"/>
                </a:solidFill>
                <a:latin typeface="Arial"/>
                <a:cs typeface="Arial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8" name="Subtitle 2"/>
          <p:cNvSpPr>
            <a:spLocks noGrp="1"/>
          </p:cNvSpPr>
          <p:nvPr>
            <p:ph type="subTitle" idx="1"/>
          </p:nvPr>
        </p:nvSpPr>
        <p:spPr>
          <a:xfrm>
            <a:off x="703527" y="981791"/>
            <a:ext cx="7725577" cy="432467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>
                <a:solidFill>
                  <a:srgbClr val="3178B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3" name="Text Placeholder 4"/>
          <p:cNvSpPr>
            <a:spLocks noGrp="1"/>
          </p:cNvSpPr>
          <p:nvPr>
            <p:ph type="body" sz="quarter" idx="18"/>
          </p:nvPr>
        </p:nvSpPr>
        <p:spPr>
          <a:xfrm>
            <a:off x="1100942" y="5334872"/>
            <a:ext cx="3251938" cy="444500"/>
          </a:xfrm>
          <a:prstGeom prst="roundRect">
            <a:avLst/>
          </a:prstGeom>
          <a:solidFill>
            <a:srgbClr val="002060"/>
          </a:solidFill>
        </p:spPr>
        <p:txBody>
          <a:bodyPr vert="horz" anchor="ctr"/>
          <a:lstStyle>
            <a:lvl1pPr marL="0" indent="0" algn="ctr">
              <a:buNone/>
              <a:defRPr sz="1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4" name="Text Placeholder 4"/>
          <p:cNvSpPr>
            <a:spLocks noGrp="1"/>
          </p:cNvSpPr>
          <p:nvPr>
            <p:ph type="body" sz="quarter" idx="19"/>
          </p:nvPr>
        </p:nvSpPr>
        <p:spPr>
          <a:xfrm>
            <a:off x="4942629" y="5322172"/>
            <a:ext cx="3251938" cy="444500"/>
          </a:xfrm>
          <a:prstGeom prst="roundRect">
            <a:avLst/>
          </a:prstGeom>
          <a:solidFill>
            <a:srgbClr val="002060"/>
          </a:solidFill>
        </p:spPr>
        <p:txBody>
          <a:bodyPr vert="horz" anchor="ctr"/>
          <a:lstStyle>
            <a:lvl1pPr marL="0" indent="0" algn="ctr">
              <a:buNone/>
              <a:defRPr sz="1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Shape 30"/>
          <p:cNvSpPr>
            <a:spLocks noGrp="1"/>
          </p:cNvSpPr>
          <p:nvPr>
            <p:ph type="sldNum" sz="quarter" idx="47"/>
          </p:nvPr>
        </p:nvSpPr>
        <p:spPr bwMode="auto">
          <a:xfrm>
            <a:off x="638175" y="6435725"/>
            <a:ext cx="593725" cy="30956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>
                <a:solidFill>
                  <a:srgbClr val="000000"/>
                </a:solidFill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fld id="{605EF7CA-B653-49BA-8ABE-C188424562E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703527" y="380263"/>
            <a:ext cx="7708953" cy="57723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800" b="1">
                <a:solidFill>
                  <a:srgbClr val="06254D"/>
                </a:solidFill>
                <a:latin typeface="Arial"/>
                <a:cs typeface="Arial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8" name="Subtitle 2"/>
          <p:cNvSpPr>
            <a:spLocks noGrp="1"/>
          </p:cNvSpPr>
          <p:nvPr>
            <p:ph type="subTitle" idx="1"/>
          </p:nvPr>
        </p:nvSpPr>
        <p:spPr>
          <a:xfrm>
            <a:off x="703527" y="969091"/>
            <a:ext cx="7708953" cy="432467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>
                <a:solidFill>
                  <a:srgbClr val="3178B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9" name="Picture Placeholder 5"/>
          <p:cNvSpPr>
            <a:spLocks noGrp="1"/>
          </p:cNvSpPr>
          <p:nvPr>
            <p:ph type="pic" sz="quarter" idx="50"/>
          </p:nvPr>
        </p:nvSpPr>
        <p:spPr>
          <a:xfrm>
            <a:off x="922338" y="1871274"/>
            <a:ext cx="3664725" cy="4115499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/>
            </a:lvl1pPr>
          </a:lstStyle>
          <a:p>
            <a:pPr lvl="0"/>
            <a:r>
              <a:rPr lang="en-US" noProof="0" smtClean="0">
                <a:sym typeface="Arial"/>
              </a:rPr>
              <a:t>Click icon to add picture</a:t>
            </a:r>
            <a:endParaRPr lang="en-US" noProof="0" dirty="0">
              <a:sym typeface="Arial"/>
            </a:endParaRPr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9"/>
          </p:nvPr>
        </p:nvSpPr>
        <p:spPr>
          <a:xfrm>
            <a:off x="4771273" y="1873354"/>
            <a:ext cx="3432928" cy="343395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1400" b="1">
                <a:solidFill>
                  <a:srgbClr val="06254D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4" name="Text Placeholder 4"/>
          <p:cNvSpPr>
            <a:spLocks noGrp="1"/>
          </p:cNvSpPr>
          <p:nvPr>
            <p:ph type="body" sz="quarter" idx="53"/>
          </p:nvPr>
        </p:nvSpPr>
        <p:spPr>
          <a:xfrm>
            <a:off x="4771273" y="2284565"/>
            <a:ext cx="3432928" cy="3702207"/>
          </a:xfrm>
          <a:prstGeom prst="rect">
            <a:avLst/>
          </a:prstGeom>
        </p:spPr>
        <p:txBody>
          <a:bodyPr vert="horz" anchor="t"/>
          <a:lstStyle>
            <a:lvl1pPr marL="0" marR="0" indent="0" algn="just" defTabSz="914400" eaLnBrk="1" fontAlgn="auto" latinLnBrk="0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E76F00"/>
              </a:buClr>
              <a:buSzPct val="100000"/>
              <a:buFont typeface="Times"/>
              <a:buNone/>
              <a:tabLst/>
              <a:defRPr sz="1400" b="0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Shape 30"/>
          <p:cNvSpPr>
            <a:spLocks noGrp="1"/>
          </p:cNvSpPr>
          <p:nvPr>
            <p:ph type="sldNum" sz="quarter" idx="55"/>
          </p:nvPr>
        </p:nvSpPr>
        <p:spPr bwMode="auto">
          <a:xfrm>
            <a:off x="638175" y="6435725"/>
            <a:ext cx="593725" cy="30956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>
                <a:solidFill>
                  <a:srgbClr val="000000"/>
                </a:solidFill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fld id="{D685C52F-6E67-47EE-9F17-64ED702F669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idx="10"/>
          </p:nvPr>
        </p:nvSpPr>
        <p:spPr>
          <a:xfrm>
            <a:off x="3657600" y="0"/>
            <a:ext cx="5486400" cy="5867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>
              <a:sym typeface="Arial"/>
            </a:endParaRP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699167" y="1070399"/>
            <a:ext cx="7696687" cy="106243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>
                <a:solidFill>
                  <a:srgbClr val="3178B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699167" y="303242"/>
            <a:ext cx="7696687" cy="754062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2400" b="1">
                <a:solidFill>
                  <a:srgbClr val="06254D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Shape 30"/>
          <p:cNvSpPr>
            <a:spLocks noGrp="1"/>
          </p:cNvSpPr>
          <p:nvPr>
            <p:ph type="sldNum" sz="quarter" idx="12"/>
          </p:nvPr>
        </p:nvSpPr>
        <p:spPr bwMode="auto">
          <a:xfrm>
            <a:off x="638175" y="6435725"/>
            <a:ext cx="593725" cy="30956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>
                <a:solidFill>
                  <a:srgbClr val="000000"/>
                </a:solidFill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fld id="{46A53932-5279-485A-8364-DE8BC65390E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">
    <p:bg>
      <p:bgPr>
        <a:solidFill>
          <a:srgbClr val="0625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4"/>
          <p:cNvSpPr>
            <a:spLocks noChangeArrowheads="1"/>
          </p:cNvSpPr>
          <p:nvPr userDrawn="1"/>
        </p:nvSpPr>
        <p:spPr bwMode="auto">
          <a:xfrm>
            <a:off x="1379538" y="4090988"/>
            <a:ext cx="2143125" cy="123825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  <p:txBody>
          <a:bodyPr lIns="0" tIns="0" rIns="0" bIns="0" anchor="ctr">
            <a:spAutoFit/>
          </a:bodyPr>
          <a:lstStyle/>
          <a:p>
            <a:pPr defTabSz="457200"/>
            <a:r>
              <a:rPr lang="id-ID">
                <a:solidFill>
                  <a:srgbClr val="FFFFFF"/>
                </a:solidFill>
              </a:rPr>
              <a:t>© PT Bank Mandiri (Persero) Tbk.</a:t>
            </a:r>
          </a:p>
        </p:txBody>
      </p:sp>
      <p:pic>
        <p:nvPicPr>
          <p:cNvPr id="4" name="Mandiri_Identity_w-Tagline-01.png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00463" y="5851525"/>
            <a:ext cx="2198687" cy="619125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pic>
        <p:nvPicPr>
          <p:cNvPr id="5" name="RibbonEdge.png" descr="RibbonEdge.png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-14288" y="800100"/>
            <a:ext cx="903288" cy="1009650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1272084" y="2779017"/>
            <a:ext cx="6362700" cy="754062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3200" b="1" baseline="0">
                <a:solidFill>
                  <a:srgbClr val="FAC828"/>
                </a:solidFill>
                <a:latin typeface="Arial"/>
                <a:cs typeface="Arial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>
          <a:xfrm>
            <a:off x="1271588" y="3725863"/>
            <a:ext cx="1601787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sz="1050" kern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/>
            </a:pPr>
            <a:fld id="{E10C3788-5F06-3442-BA01-1794095AA45D}" type="datetime1">
              <a:rPr lang="en-ID" smtClean="0"/>
              <a:t>2/21/17</a:t>
            </a:fld>
            <a:endParaRPr lang="en-US" dirty="0"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ivider (Grey)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2"/>
          <p:cNvSpPr>
            <a:spLocks noChangeArrowheads="1"/>
          </p:cNvSpPr>
          <p:nvPr userDrawn="1"/>
        </p:nvSpPr>
        <p:spPr bwMode="auto">
          <a:xfrm>
            <a:off x="3500438" y="6597650"/>
            <a:ext cx="2143125" cy="122238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  <p:txBody>
          <a:bodyPr lIns="0" tIns="0" rIns="0" bIns="0" anchor="ctr">
            <a:spAutoFit/>
          </a:bodyPr>
          <a:lstStyle/>
          <a:p>
            <a:pPr algn="ctr" defTabSz="457200"/>
            <a:r>
              <a:rPr lang="id-ID" dirty="0"/>
              <a:t>© PT </a:t>
            </a:r>
            <a:r>
              <a:rPr lang="id-ID" dirty="0" smtClean="0"/>
              <a:t>Mandiri</a:t>
            </a:r>
            <a:r>
              <a:rPr lang="id-ID" baseline="0" dirty="0" smtClean="0"/>
              <a:t> Capital Indonesia</a:t>
            </a:r>
            <a:endParaRPr lang="id-ID" dirty="0"/>
          </a:p>
        </p:txBody>
      </p:sp>
      <p:pic>
        <p:nvPicPr>
          <p:cNvPr id="5" name="Picture 7" descr="Logo-Mandiri-2015.png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866775" y="769938"/>
            <a:ext cx="2200275" cy="71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6" name="Straight Connector 4"/>
          <p:cNvCxnSpPr>
            <a:cxnSpLocks noChangeShapeType="1"/>
          </p:cNvCxnSpPr>
          <p:nvPr userDrawn="1"/>
        </p:nvCxnSpPr>
        <p:spPr bwMode="auto">
          <a:xfrm flipH="1">
            <a:off x="1682750" y="2689225"/>
            <a:ext cx="1588" cy="900113"/>
          </a:xfrm>
          <a:prstGeom prst="line">
            <a:avLst/>
          </a:prstGeom>
          <a:ln>
            <a:solidFill>
              <a:srgbClr val="F77F00"/>
            </a:solidFill>
            <a:headEnd/>
            <a:tailE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RibbonEdge.png" descr="RibbonEdge.png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8256588" y="5084763"/>
            <a:ext cx="903287" cy="1008062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sp>
        <p:nvSpPr>
          <p:cNvPr id="19" name="Content Placeholder 2"/>
          <p:cNvSpPr>
            <a:spLocks noGrp="1"/>
          </p:cNvSpPr>
          <p:nvPr>
            <p:ph idx="14"/>
          </p:nvPr>
        </p:nvSpPr>
        <p:spPr>
          <a:xfrm>
            <a:off x="1823118" y="2994727"/>
            <a:ext cx="6051640" cy="1523820"/>
          </a:xfrm>
          <a:prstGeom prst="rect">
            <a:avLst/>
          </a:prstGeom>
        </p:spPr>
        <p:txBody>
          <a:bodyPr tIns="0" anchor="t"/>
          <a:lstStyle>
            <a:lvl1pPr marL="0" indent="0">
              <a:spcBef>
                <a:spcPts val="0"/>
              </a:spcBef>
              <a:buNone/>
              <a:defRPr sz="2400" b="1">
                <a:solidFill>
                  <a:srgbClr val="0F2B5B"/>
                </a:solidFill>
                <a:latin typeface="Arial"/>
                <a:cs typeface="Arial"/>
              </a:defRPr>
            </a:lvl1pPr>
            <a:lvl2pPr>
              <a:defRPr sz="1200">
                <a:latin typeface="Arial"/>
                <a:cs typeface="Arial"/>
              </a:defRPr>
            </a:lvl2pPr>
            <a:lvl3pPr>
              <a:defRPr sz="1200">
                <a:latin typeface="Arial"/>
                <a:cs typeface="Arial"/>
              </a:defRPr>
            </a:lvl3pPr>
            <a:lvl4pPr>
              <a:defRPr sz="1200">
                <a:latin typeface="Arial"/>
                <a:cs typeface="Arial"/>
              </a:defRPr>
            </a:lvl4pPr>
            <a:lvl5pPr>
              <a:defRPr sz="1200">
                <a:latin typeface="Arial"/>
                <a:cs typeface="Arial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1" name="Content Placeholder 2"/>
          <p:cNvSpPr>
            <a:spLocks noGrp="1"/>
          </p:cNvSpPr>
          <p:nvPr>
            <p:ph idx="13"/>
          </p:nvPr>
        </p:nvSpPr>
        <p:spPr>
          <a:xfrm>
            <a:off x="801144" y="2777704"/>
            <a:ext cx="779623" cy="838200"/>
          </a:xfrm>
          <a:prstGeom prst="rect">
            <a:avLst/>
          </a:prstGeom>
        </p:spPr>
        <p:txBody>
          <a:bodyPr tIns="0" anchor="ctr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 b="0">
                <a:solidFill>
                  <a:srgbClr val="0F2B5B"/>
                </a:solidFill>
                <a:latin typeface="Arial"/>
                <a:cs typeface="Arial"/>
              </a:defRPr>
            </a:lvl1pPr>
            <a:lvl2pPr>
              <a:defRPr sz="1200">
                <a:latin typeface="Arial"/>
                <a:cs typeface="Arial"/>
              </a:defRPr>
            </a:lvl2pPr>
            <a:lvl3pPr>
              <a:defRPr sz="1200">
                <a:latin typeface="Arial"/>
                <a:cs typeface="Arial"/>
              </a:defRPr>
            </a:lvl3pPr>
            <a:lvl4pPr>
              <a:defRPr sz="1200">
                <a:latin typeface="Arial"/>
                <a:cs typeface="Arial"/>
              </a:defRPr>
            </a:lvl4pPr>
            <a:lvl5pPr>
              <a:defRPr sz="1200">
                <a:latin typeface="Arial"/>
                <a:cs typeface="Arial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5"/>
          </p:nvPr>
        </p:nvSpPr>
        <p:spPr bwMode="auto">
          <a:xfrm>
            <a:off x="7450138" y="166688"/>
            <a:ext cx="1600200" cy="36512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Myriad Pro" pitchFamily="34" charset="0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fld id="{809E2BE0-5A59-0544-BCB7-586FC11AA962}" type="datetime1">
              <a:rPr lang="en-ID" smtClean="0"/>
              <a:t>2/21/17</a:t>
            </a:fld>
            <a:endParaRPr lang="en-US"/>
          </a:p>
        </p:txBody>
      </p:sp>
      <p:sp>
        <p:nvSpPr>
          <p:cNvPr id="9" name="Shape 30"/>
          <p:cNvSpPr>
            <a:spLocks noGrp="1"/>
          </p:cNvSpPr>
          <p:nvPr>
            <p:ph type="sldNum" sz="quarter" idx="16"/>
          </p:nvPr>
        </p:nvSpPr>
        <p:spPr bwMode="auto">
          <a:xfrm>
            <a:off x="638175" y="6435725"/>
            <a:ext cx="593725" cy="30956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>
                <a:solidFill>
                  <a:srgbClr val="000000"/>
                </a:solidFill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fld id="{9F783E62-EE04-4FF4-9C71-FABC8BAB8EB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over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4"/>
          <p:cNvSpPr>
            <a:spLocks noChangeArrowheads="1"/>
          </p:cNvSpPr>
          <p:nvPr userDrawn="1"/>
        </p:nvSpPr>
        <p:spPr bwMode="auto">
          <a:xfrm>
            <a:off x="1284288" y="6107113"/>
            <a:ext cx="2143125" cy="122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>
            <a:lvl1pPr defTabSz="457200" eaLnBrk="0" hangingPunct="0">
              <a:defRPr sz="800">
                <a:solidFill>
                  <a:schemeClr val="tx1"/>
                </a:solidFill>
                <a:latin typeface="Arial" panose="020B0604020202020204" pitchFamily="34" charset="0"/>
                <a:cs typeface="Helvetica" panose="020B0604020202020204" pitchFamily="34" charset="0"/>
                <a:sym typeface="Arial" panose="020B0604020202020204" pitchFamily="34" charset="0"/>
              </a:defRPr>
            </a:lvl1pPr>
            <a:lvl2pPr marL="742950" indent="-285750" defTabSz="457200" eaLnBrk="0" hangingPunct="0">
              <a:defRPr sz="800">
                <a:solidFill>
                  <a:schemeClr val="tx1"/>
                </a:solidFill>
                <a:latin typeface="Arial" panose="020B0604020202020204" pitchFamily="34" charset="0"/>
                <a:cs typeface="Helvetica" panose="020B0604020202020204" pitchFamily="34" charset="0"/>
                <a:sym typeface="Arial" panose="020B0604020202020204" pitchFamily="34" charset="0"/>
              </a:defRPr>
            </a:lvl2pPr>
            <a:lvl3pPr marL="1143000" indent="-228600" defTabSz="457200" eaLnBrk="0" hangingPunct="0">
              <a:defRPr sz="800">
                <a:solidFill>
                  <a:schemeClr val="tx1"/>
                </a:solidFill>
                <a:latin typeface="Arial" panose="020B0604020202020204" pitchFamily="34" charset="0"/>
                <a:cs typeface="Helvetica" panose="020B0604020202020204" pitchFamily="34" charset="0"/>
                <a:sym typeface="Arial" panose="020B0604020202020204" pitchFamily="34" charset="0"/>
              </a:defRPr>
            </a:lvl3pPr>
            <a:lvl4pPr marL="1600200" indent="-228600" defTabSz="457200" eaLnBrk="0" hangingPunct="0">
              <a:defRPr sz="800">
                <a:solidFill>
                  <a:schemeClr val="tx1"/>
                </a:solidFill>
                <a:latin typeface="Arial" panose="020B0604020202020204" pitchFamily="34" charset="0"/>
                <a:cs typeface="Helvetica" panose="020B0604020202020204" pitchFamily="34" charset="0"/>
                <a:sym typeface="Arial" panose="020B0604020202020204" pitchFamily="34" charset="0"/>
              </a:defRPr>
            </a:lvl4pPr>
            <a:lvl5pPr marL="2057400" indent="-228600" defTabSz="457200" eaLnBrk="0" hangingPunct="0">
              <a:defRPr sz="800">
                <a:solidFill>
                  <a:schemeClr val="tx1"/>
                </a:solidFill>
                <a:latin typeface="Arial" panose="020B0604020202020204" pitchFamily="34" charset="0"/>
                <a:cs typeface="Helvetica" panose="020B0604020202020204" pitchFamily="34" charset="0"/>
                <a:sym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Arial" panose="020B0604020202020204" pitchFamily="34" charset="0"/>
                <a:cs typeface="Helvetica" panose="020B0604020202020204" pitchFamily="34" charset="0"/>
                <a:sym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Arial" panose="020B0604020202020204" pitchFamily="34" charset="0"/>
                <a:cs typeface="Helvetica" panose="020B0604020202020204" pitchFamily="34" charset="0"/>
                <a:sym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Arial" panose="020B0604020202020204" pitchFamily="34" charset="0"/>
                <a:cs typeface="Helvetica" panose="020B0604020202020204" pitchFamily="34" charset="0"/>
                <a:sym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Arial" panose="020B0604020202020204" pitchFamily="34" charset="0"/>
                <a:cs typeface="Helvetica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id-ID" dirty="0" smtClean="0">
                <a:solidFill>
                  <a:srgbClr val="000000"/>
                </a:solidFill>
              </a:rPr>
              <a:t>© PT Mandiri</a:t>
            </a:r>
            <a:r>
              <a:rPr lang="id-ID" baseline="0" dirty="0" smtClean="0">
                <a:solidFill>
                  <a:srgbClr val="000000"/>
                </a:solidFill>
              </a:rPr>
              <a:t> Capital Indonesia</a:t>
            </a:r>
            <a:endParaRPr lang="id-ID" dirty="0" smtClean="0">
              <a:solidFill>
                <a:srgbClr val="000000"/>
              </a:solidFill>
            </a:endParaRPr>
          </a:p>
        </p:txBody>
      </p:sp>
      <p:pic>
        <p:nvPicPr>
          <p:cNvPr id="7" name="RibbonEdge.png" descr="RibbonEdg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4288" y="800100"/>
            <a:ext cx="903288" cy="1009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1235078" y="2128089"/>
            <a:ext cx="6362700" cy="754062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200" b="1">
                <a:solidFill>
                  <a:srgbClr val="06254D"/>
                </a:solidFill>
                <a:latin typeface="Arial"/>
                <a:cs typeface="Arial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8" name="Subtitle 2"/>
          <p:cNvSpPr>
            <a:spLocks noGrp="1"/>
          </p:cNvSpPr>
          <p:nvPr>
            <p:ph type="subTitle" idx="1"/>
          </p:nvPr>
        </p:nvSpPr>
        <p:spPr>
          <a:xfrm>
            <a:off x="1232234" y="2882151"/>
            <a:ext cx="6365544" cy="106243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9" name="Text Placeholder 37"/>
          <p:cNvSpPr>
            <a:spLocks noGrp="1"/>
          </p:cNvSpPr>
          <p:nvPr>
            <p:ph type="body" sz="quarter" idx="18"/>
          </p:nvPr>
        </p:nvSpPr>
        <p:spPr>
          <a:xfrm>
            <a:off x="1273178" y="5004898"/>
            <a:ext cx="2271664" cy="214938"/>
          </a:xfrm>
          <a:prstGeom prst="rect">
            <a:avLst/>
          </a:prstGeom>
        </p:spPr>
        <p:txBody>
          <a:bodyPr vert="horz" anchor="ctr"/>
          <a:lstStyle>
            <a:lvl1pPr marL="0" indent="0" algn="l">
              <a:buNone/>
              <a:defRPr sz="1400" b="1">
                <a:solidFill>
                  <a:srgbClr val="06254D"/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9"/>
          </p:nvPr>
        </p:nvSpPr>
        <p:spPr bwMode="auto">
          <a:xfrm>
            <a:off x="1273175" y="5249863"/>
            <a:ext cx="2133600" cy="365125"/>
          </a:xfrm>
          <a:prstGeom prst="rect">
            <a:avLst/>
          </a:prstGeom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fld id="{03FA0AA9-2930-0049-91AA-AEFE74F75067}" type="datetime1">
              <a:rPr lang="en-ID" smtClean="0"/>
              <a:t>2/21/17</a:t>
            </a:fld>
            <a:endParaRPr lang="en-US"/>
          </a:p>
        </p:txBody>
      </p:sp>
      <p:pic>
        <p:nvPicPr>
          <p:cNvPr id="10" name="Picture 9"/>
          <p:cNvPicPr/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39314" y="408351"/>
            <a:ext cx="1946877" cy="1022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152078"/>
      </p:ext>
    </p:extLst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8333735"/>
            <a:ext cx="2133600" cy="365125"/>
          </a:xfrm>
          <a:prstGeom prst="rect">
            <a:avLst/>
          </a:prstGeom>
        </p:spPr>
        <p:txBody>
          <a:bodyPr/>
          <a:lstStyle/>
          <a:p>
            <a:fld id="{4C73D860-8C60-8740-9B50-48F976AC644B}" type="datetime1">
              <a:rPr lang="en-ID" smtClean="0"/>
              <a:t>2/21/17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D60D1EDE-7116-2443-9BDD-368CE5B3766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81027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96424" y="380263"/>
            <a:ext cx="7699431" cy="57723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800" b="1">
                <a:solidFill>
                  <a:srgbClr val="06254D"/>
                </a:solidFill>
                <a:latin typeface="Arial"/>
                <a:cs typeface="Arial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8" name="Subtitle 2"/>
          <p:cNvSpPr>
            <a:spLocks noGrp="1"/>
          </p:cNvSpPr>
          <p:nvPr>
            <p:ph type="subTitle" idx="1"/>
          </p:nvPr>
        </p:nvSpPr>
        <p:spPr>
          <a:xfrm>
            <a:off x="696424" y="969091"/>
            <a:ext cx="7699433" cy="432467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>
                <a:solidFill>
                  <a:srgbClr val="3178B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5" name="Shape 30"/>
          <p:cNvSpPr>
            <a:spLocks noGrp="1"/>
          </p:cNvSpPr>
          <p:nvPr>
            <p:ph type="sldNum" sz="quarter" idx="11"/>
          </p:nvPr>
        </p:nvSpPr>
        <p:spPr bwMode="auto">
          <a:xfrm>
            <a:off x="638175" y="6435725"/>
            <a:ext cx="593725" cy="30956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>
                <a:solidFill>
                  <a:srgbClr val="000000"/>
                </a:solidFill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fld id="{BF878073-5507-4530-9A10-56C41128DD7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ext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705803" y="380263"/>
            <a:ext cx="7723301" cy="57723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800" b="1">
                <a:solidFill>
                  <a:srgbClr val="06254D"/>
                </a:solidFill>
                <a:latin typeface="Arial"/>
                <a:cs typeface="Arial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8" name="Subtitle 2"/>
          <p:cNvSpPr>
            <a:spLocks noGrp="1"/>
          </p:cNvSpPr>
          <p:nvPr>
            <p:ph type="subTitle" idx="1"/>
          </p:nvPr>
        </p:nvSpPr>
        <p:spPr>
          <a:xfrm>
            <a:off x="714369" y="969091"/>
            <a:ext cx="7714407" cy="432467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>
                <a:solidFill>
                  <a:srgbClr val="3178B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0" name="Text Placeholder 29"/>
          <p:cNvSpPr>
            <a:spLocks noGrp="1"/>
          </p:cNvSpPr>
          <p:nvPr>
            <p:ph type="body" sz="quarter" idx="14"/>
          </p:nvPr>
        </p:nvSpPr>
        <p:spPr>
          <a:xfrm>
            <a:off x="725001" y="1749967"/>
            <a:ext cx="7724908" cy="4188164"/>
          </a:xfrm>
          <a:prstGeom prst="rect">
            <a:avLst/>
          </a:prstGeom>
        </p:spPr>
        <p:txBody>
          <a:bodyPr vert="horz"/>
          <a:lstStyle>
            <a:lvl1pPr marL="0" indent="0" algn="just">
              <a:buNone/>
              <a:defRPr sz="1400" baseline="0">
                <a:solidFill>
                  <a:srgbClr val="535353"/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Shape 30"/>
          <p:cNvSpPr>
            <a:spLocks noGrp="1"/>
          </p:cNvSpPr>
          <p:nvPr>
            <p:ph type="sldNum" sz="quarter" idx="16"/>
          </p:nvPr>
        </p:nvSpPr>
        <p:spPr bwMode="auto">
          <a:xfrm>
            <a:off x="638175" y="6435725"/>
            <a:ext cx="593725" cy="30956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>
                <a:solidFill>
                  <a:srgbClr val="000000"/>
                </a:solidFill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fld id="{03575B2D-047D-4DF6-BDE5-FAC42994275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ext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702262" y="380263"/>
            <a:ext cx="7710218" cy="57723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800" b="1">
                <a:solidFill>
                  <a:srgbClr val="06254D"/>
                </a:solidFill>
                <a:latin typeface="Arial"/>
                <a:cs typeface="Arial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8" name="Subtitle 2"/>
          <p:cNvSpPr>
            <a:spLocks noGrp="1"/>
          </p:cNvSpPr>
          <p:nvPr>
            <p:ph type="subTitle" idx="1"/>
          </p:nvPr>
        </p:nvSpPr>
        <p:spPr>
          <a:xfrm>
            <a:off x="702266" y="969091"/>
            <a:ext cx="7713119" cy="432467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>
                <a:solidFill>
                  <a:srgbClr val="3178B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21" name="Text Placeholder 29"/>
          <p:cNvSpPr>
            <a:spLocks noGrp="1"/>
          </p:cNvSpPr>
          <p:nvPr>
            <p:ph type="body" sz="quarter" idx="14"/>
          </p:nvPr>
        </p:nvSpPr>
        <p:spPr>
          <a:xfrm>
            <a:off x="702262" y="1754372"/>
            <a:ext cx="7710218" cy="3960628"/>
          </a:xfrm>
          <a:prstGeom prst="rect">
            <a:avLst/>
          </a:prstGeom>
        </p:spPr>
        <p:txBody>
          <a:bodyPr vert="horz" numCol="2" spcCol="252000"/>
          <a:lstStyle>
            <a:lvl1pPr marL="0" indent="0" algn="just">
              <a:buNone/>
              <a:defRPr sz="1400" baseline="0">
                <a:solidFill>
                  <a:schemeClr val="tx2">
                    <a:lumMod val="50000"/>
                  </a:schemeClr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Shape 30"/>
          <p:cNvSpPr>
            <a:spLocks noGrp="1"/>
          </p:cNvSpPr>
          <p:nvPr>
            <p:ph type="sldNum" sz="quarter" idx="16"/>
          </p:nvPr>
        </p:nvSpPr>
        <p:spPr bwMode="auto">
          <a:xfrm>
            <a:off x="638175" y="6435725"/>
            <a:ext cx="593725" cy="30956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>
                <a:solidFill>
                  <a:srgbClr val="000000"/>
                </a:solidFill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fld id="{381AA7CD-A3C9-4062-B620-D03357007DA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ext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705200" y="380263"/>
            <a:ext cx="7707280" cy="57723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800" b="1">
                <a:solidFill>
                  <a:srgbClr val="06254D"/>
                </a:solidFill>
                <a:latin typeface="Arial"/>
                <a:cs typeface="Arial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8" name="Subtitle 2"/>
          <p:cNvSpPr>
            <a:spLocks noGrp="1"/>
          </p:cNvSpPr>
          <p:nvPr>
            <p:ph type="subTitle" idx="1"/>
          </p:nvPr>
        </p:nvSpPr>
        <p:spPr>
          <a:xfrm>
            <a:off x="705203" y="969091"/>
            <a:ext cx="7707277" cy="432467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>
                <a:solidFill>
                  <a:srgbClr val="3178B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20" name="Text Placeholder 29"/>
          <p:cNvSpPr>
            <a:spLocks noGrp="1"/>
          </p:cNvSpPr>
          <p:nvPr>
            <p:ph type="body" sz="quarter" idx="14"/>
          </p:nvPr>
        </p:nvSpPr>
        <p:spPr>
          <a:xfrm>
            <a:off x="705200" y="1907629"/>
            <a:ext cx="7707280" cy="3807372"/>
          </a:xfrm>
          <a:prstGeom prst="rect">
            <a:avLst/>
          </a:prstGeom>
        </p:spPr>
        <p:txBody>
          <a:bodyPr vert="horz" numCol="3" spcCol="252000"/>
          <a:lstStyle>
            <a:lvl1pPr marL="0" indent="0" algn="just">
              <a:buNone/>
              <a:defRPr sz="1400" baseline="0">
                <a:solidFill>
                  <a:schemeClr val="tx2">
                    <a:lumMod val="50000"/>
                  </a:schemeClr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Shape 30"/>
          <p:cNvSpPr>
            <a:spLocks noGrp="1"/>
          </p:cNvSpPr>
          <p:nvPr>
            <p:ph type="sldNum" sz="quarter" idx="16"/>
          </p:nvPr>
        </p:nvSpPr>
        <p:spPr bwMode="auto">
          <a:xfrm>
            <a:off x="638175" y="6435725"/>
            <a:ext cx="593725" cy="30956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>
                <a:solidFill>
                  <a:srgbClr val="000000"/>
                </a:solidFill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fld id="{54DA3D89-E819-4C75-905B-27DD5850B50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Infographic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703841" y="380263"/>
            <a:ext cx="7725264" cy="57723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800" b="1">
                <a:solidFill>
                  <a:srgbClr val="06254D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8" name="Subtitle 2"/>
          <p:cNvSpPr>
            <a:spLocks noGrp="1"/>
          </p:cNvSpPr>
          <p:nvPr>
            <p:ph type="subTitle" idx="1"/>
          </p:nvPr>
        </p:nvSpPr>
        <p:spPr>
          <a:xfrm>
            <a:off x="703841" y="969091"/>
            <a:ext cx="7725264" cy="432467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>
                <a:solidFill>
                  <a:srgbClr val="3178B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14"/>
          </p:nvPr>
        </p:nvSpPr>
        <p:spPr>
          <a:xfrm>
            <a:off x="1801504" y="1907692"/>
            <a:ext cx="6482522" cy="924801"/>
          </a:xfrm>
          <a:prstGeom prst="rect">
            <a:avLst/>
          </a:prstGeom>
        </p:spPr>
        <p:txBody>
          <a:bodyPr vert="horz" anchor="ctr"/>
          <a:lstStyle>
            <a:lvl1pPr marL="0" marR="0" indent="0" algn="l" defTabSz="914400" eaLnBrk="1" fontAlgn="auto" latinLnBrk="0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E76F00"/>
              </a:buClr>
              <a:buSzPct val="100000"/>
              <a:buFont typeface="Arial"/>
              <a:buNone/>
              <a:tabLst/>
              <a:defRPr sz="1400" baseline="0">
                <a:solidFill>
                  <a:srgbClr val="535353"/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Text Placeholder 29"/>
          <p:cNvSpPr>
            <a:spLocks noGrp="1"/>
          </p:cNvSpPr>
          <p:nvPr>
            <p:ph type="body" sz="quarter" idx="43"/>
          </p:nvPr>
        </p:nvSpPr>
        <p:spPr>
          <a:xfrm>
            <a:off x="1801505" y="3143918"/>
            <a:ext cx="6482522" cy="1064344"/>
          </a:xfrm>
          <a:prstGeom prst="rect">
            <a:avLst/>
          </a:prstGeom>
        </p:spPr>
        <p:txBody>
          <a:bodyPr vert="horz" anchor="ctr"/>
          <a:lstStyle>
            <a:lvl1pPr marL="0" marR="0" indent="0" algn="l" defTabSz="914400" eaLnBrk="1" fontAlgn="auto" latinLnBrk="0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E76F00"/>
              </a:buClr>
              <a:buSzPct val="100000"/>
              <a:buFont typeface="Arial"/>
              <a:buNone/>
              <a:tabLst/>
              <a:defRPr sz="1400" baseline="0">
                <a:solidFill>
                  <a:srgbClr val="535353"/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Text Placeholder 29"/>
          <p:cNvSpPr>
            <a:spLocks noGrp="1"/>
          </p:cNvSpPr>
          <p:nvPr>
            <p:ph type="body" sz="quarter" idx="44"/>
          </p:nvPr>
        </p:nvSpPr>
        <p:spPr>
          <a:xfrm>
            <a:off x="1801505" y="4513062"/>
            <a:ext cx="6482522" cy="1046510"/>
          </a:xfrm>
          <a:prstGeom prst="rect">
            <a:avLst/>
          </a:prstGeom>
        </p:spPr>
        <p:txBody>
          <a:bodyPr vert="horz" anchor="ctr"/>
          <a:lstStyle>
            <a:lvl1pPr marL="0" marR="0" indent="0" algn="l" defTabSz="914400" eaLnBrk="1" fontAlgn="auto" latinLnBrk="0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E76F00"/>
              </a:buClr>
              <a:buSzPct val="100000"/>
              <a:buFont typeface="Arial"/>
              <a:buNone/>
              <a:tabLst/>
              <a:defRPr sz="1400" baseline="0">
                <a:solidFill>
                  <a:srgbClr val="535353"/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1" name="Picture Placeholder 20"/>
          <p:cNvSpPr>
            <a:spLocks noGrp="1"/>
          </p:cNvSpPr>
          <p:nvPr>
            <p:ph type="pic" sz="quarter" idx="45"/>
          </p:nvPr>
        </p:nvSpPr>
        <p:spPr>
          <a:xfrm>
            <a:off x="880428" y="1908441"/>
            <a:ext cx="841375" cy="923925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>
              <a:sym typeface="Arial"/>
            </a:endParaRPr>
          </a:p>
        </p:txBody>
      </p:sp>
      <p:sp>
        <p:nvSpPr>
          <p:cNvPr id="25" name="Picture Placeholder 20"/>
          <p:cNvSpPr>
            <a:spLocks noGrp="1"/>
          </p:cNvSpPr>
          <p:nvPr>
            <p:ph type="pic" sz="quarter" idx="46"/>
          </p:nvPr>
        </p:nvSpPr>
        <p:spPr>
          <a:xfrm>
            <a:off x="867092" y="3227187"/>
            <a:ext cx="841375" cy="923925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>
              <a:sym typeface="Arial"/>
            </a:endParaRPr>
          </a:p>
        </p:txBody>
      </p:sp>
      <p:sp>
        <p:nvSpPr>
          <p:cNvPr id="33" name="Picture Placeholder 20"/>
          <p:cNvSpPr>
            <a:spLocks noGrp="1"/>
          </p:cNvSpPr>
          <p:nvPr>
            <p:ph type="pic" sz="quarter" idx="47"/>
          </p:nvPr>
        </p:nvSpPr>
        <p:spPr>
          <a:xfrm>
            <a:off x="867092" y="4581642"/>
            <a:ext cx="841375" cy="923925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>
              <a:sym typeface="Arial"/>
            </a:endParaRPr>
          </a:p>
        </p:txBody>
      </p:sp>
      <p:sp>
        <p:nvSpPr>
          <p:cNvPr id="11" name="Shape 30"/>
          <p:cNvSpPr>
            <a:spLocks noGrp="1"/>
          </p:cNvSpPr>
          <p:nvPr>
            <p:ph type="sldNum" sz="quarter" idx="49"/>
          </p:nvPr>
        </p:nvSpPr>
        <p:spPr bwMode="auto">
          <a:xfrm>
            <a:off x="638175" y="6435725"/>
            <a:ext cx="593725" cy="30956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>
                <a:solidFill>
                  <a:srgbClr val="000000"/>
                </a:solidFill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fld id="{129981EA-04B5-4548-BCD6-ED62E8B90C1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Infographic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92499" y="380263"/>
            <a:ext cx="7703355" cy="57723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800" b="1">
                <a:solidFill>
                  <a:srgbClr val="06254D"/>
                </a:solidFill>
                <a:latin typeface="Arial"/>
                <a:cs typeface="Arial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8" name="Subtitle 2"/>
          <p:cNvSpPr>
            <a:spLocks noGrp="1"/>
          </p:cNvSpPr>
          <p:nvPr>
            <p:ph type="subTitle" idx="1"/>
          </p:nvPr>
        </p:nvSpPr>
        <p:spPr>
          <a:xfrm>
            <a:off x="692499" y="969091"/>
            <a:ext cx="7703355" cy="432467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>
                <a:solidFill>
                  <a:srgbClr val="3178B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38" name="Text Placeholder 4"/>
          <p:cNvSpPr>
            <a:spLocks noGrp="1"/>
          </p:cNvSpPr>
          <p:nvPr>
            <p:ph type="body" sz="quarter" idx="43"/>
          </p:nvPr>
        </p:nvSpPr>
        <p:spPr>
          <a:xfrm>
            <a:off x="2157312" y="1987777"/>
            <a:ext cx="2204107" cy="311144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1200" b="1">
                <a:solidFill>
                  <a:srgbClr val="06254D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0" name="Text Placeholder 4"/>
          <p:cNvSpPr>
            <a:spLocks noGrp="1"/>
          </p:cNvSpPr>
          <p:nvPr>
            <p:ph type="body" sz="quarter" idx="44"/>
          </p:nvPr>
        </p:nvSpPr>
        <p:spPr>
          <a:xfrm>
            <a:off x="2157312" y="4034192"/>
            <a:ext cx="2204107" cy="311144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1200" b="1">
                <a:solidFill>
                  <a:srgbClr val="06254D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0" name="Text Placeholder 4"/>
          <p:cNvSpPr>
            <a:spLocks noGrp="1"/>
          </p:cNvSpPr>
          <p:nvPr>
            <p:ph type="body" sz="quarter" idx="45"/>
          </p:nvPr>
        </p:nvSpPr>
        <p:spPr>
          <a:xfrm>
            <a:off x="4573395" y="1987777"/>
            <a:ext cx="2204107" cy="311144"/>
          </a:xfrm>
          <a:prstGeom prst="rect">
            <a:avLst/>
          </a:prstGeom>
        </p:spPr>
        <p:txBody>
          <a:bodyPr vert="horz" anchor="ctr"/>
          <a:lstStyle>
            <a:lvl1pPr marL="0" indent="0" algn="l">
              <a:buNone/>
              <a:defRPr sz="1200" b="1">
                <a:solidFill>
                  <a:srgbClr val="06254D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1" name="Text Placeholder 4"/>
          <p:cNvSpPr>
            <a:spLocks noGrp="1"/>
          </p:cNvSpPr>
          <p:nvPr>
            <p:ph type="body" sz="quarter" idx="46"/>
          </p:nvPr>
        </p:nvSpPr>
        <p:spPr>
          <a:xfrm>
            <a:off x="4573395" y="2306734"/>
            <a:ext cx="2204107" cy="1404431"/>
          </a:xfrm>
          <a:prstGeom prst="rect">
            <a:avLst/>
          </a:prstGeom>
        </p:spPr>
        <p:txBody>
          <a:bodyPr vert="horz" anchor="t"/>
          <a:lstStyle>
            <a:lvl1pPr marL="171450" indent="-171450" algn="l">
              <a:lnSpc>
                <a:spcPct val="100000"/>
              </a:lnSpc>
              <a:buFont typeface="Arial"/>
              <a:buChar char="•"/>
              <a:defRPr sz="1000" b="0">
                <a:solidFill>
                  <a:srgbClr val="06254D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52" name="Text Placeholder 4"/>
          <p:cNvSpPr>
            <a:spLocks noGrp="1"/>
          </p:cNvSpPr>
          <p:nvPr>
            <p:ph type="body" sz="quarter" idx="47"/>
          </p:nvPr>
        </p:nvSpPr>
        <p:spPr>
          <a:xfrm>
            <a:off x="4573395" y="4026378"/>
            <a:ext cx="2204107" cy="311144"/>
          </a:xfrm>
          <a:prstGeom prst="rect">
            <a:avLst/>
          </a:prstGeom>
        </p:spPr>
        <p:txBody>
          <a:bodyPr vert="horz" anchor="ctr"/>
          <a:lstStyle>
            <a:lvl1pPr marL="0" indent="0" algn="l">
              <a:buNone/>
              <a:defRPr sz="1200" b="1">
                <a:solidFill>
                  <a:srgbClr val="06254D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3" name="Text Placeholder 4"/>
          <p:cNvSpPr>
            <a:spLocks noGrp="1"/>
          </p:cNvSpPr>
          <p:nvPr>
            <p:ph type="body" sz="quarter" idx="48"/>
          </p:nvPr>
        </p:nvSpPr>
        <p:spPr>
          <a:xfrm>
            <a:off x="4573395" y="4345336"/>
            <a:ext cx="2204107" cy="1163411"/>
          </a:xfrm>
          <a:prstGeom prst="rect">
            <a:avLst/>
          </a:prstGeom>
        </p:spPr>
        <p:txBody>
          <a:bodyPr vert="horz" anchor="t"/>
          <a:lstStyle>
            <a:lvl1pPr marL="0" indent="0" algn="l">
              <a:lnSpc>
                <a:spcPct val="100000"/>
              </a:lnSpc>
              <a:buFont typeface="Arial"/>
              <a:buNone/>
              <a:defRPr sz="1000" b="0">
                <a:solidFill>
                  <a:srgbClr val="06254D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1" name="Picture Placeholder 20"/>
          <p:cNvSpPr>
            <a:spLocks noGrp="1"/>
          </p:cNvSpPr>
          <p:nvPr>
            <p:ph type="pic" sz="quarter" idx="49"/>
          </p:nvPr>
        </p:nvSpPr>
        <p:spPr>
          <a:xfrm>
            <a:off x="2765425" y="2421531"/>
            <a:ext cx="960438" cy="886460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>
              <a:sym typeface="Arial"/>
            </a:endParaRPr>
          </a:p>
        </p:txBody>
      </p:sp>
      <p:sp>
        <p:nvSpPr>
          <p:cNvPr id="22" name="Picture Placeholder 20"/>
          <p:cNvSpPr>
            <a:spLocks noGrp="1"/>
          </p:cNvSpPr>
          <p:nvPr>
            <p:ph type="pic" sz="quarter" idx="50"/>
          </p:nvPr>
        </p:nvSpPr>
        <p:spPr>
          <a:xfrm>
            <a:off x="2776855" y="4451473"/>
            <a:ext cx="960438" cy="902488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>
              <a:sym typeface="Arial"/>
            </a:endParaRPr>
          </a:p>
        </p:txBody>
      </p:sp>
      <p:sp>
        <p:nvSpPr>
          <p:cNvPr id="13" name="Shape 30"/>
          <p:cNvSpPr>
            <a:spLocks noGrp="1"/>
          </p:cNvSpPr>
          <p:nvPr>
            <p:ph type="sldNum" sz="quarter" idx="52"/>
          </p:nvPr>
        </p:nvSpPr>
        <p:spPr bwMode="auto">
          <a:xfrm>
            <a:off x="638175" y="6435725"/>
            <a:ext cx="593725" cy="30956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>
                <a:solidFill>
                  <a:srgbClr val="000000"/>
                </a:solidFill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fld id="{720E9BBE-59E7-4A7A-BB42-AACA6BDC64F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Infographic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703527" y="380263"/>
            <a:ext cx="7725577" cy="57723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800" b="1">
                <a:solidFill>
                  <a:srgbClr val="06254D"/>
                </a:solidFill>
                <a:latin typeface="Arial"/>
                <a:cs typeface="Arial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8" name="Subtitle 2"/>
          <p:cNvSpPr>
            <a:spLocks noGrp="1"/>
          </p:cNvSpPr>
          <p:nvPr>
            <p:ph type="subTitle" idx="1"/>
          </p:nvPr>
        </p:nvSpPr>
        <p:spPr>
          <a:xfrm>
            <a:off x="703527" y="969091"/>
            <a:ext cx="7725577" cy="432467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>
                <a:solidFill>
                  <a:srgbClr val="3178B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2" name="Text Placeholder 4"/>
          <p:cNvSpPr>
            <a:spLocks noGrp="1"/>
          </p:cNvSpPr>
          <p:nvPr>
            <p:ph type="body" sz="quarter" idx="55"/>
          </p:nvPr>
        </p:nvSpPr>
        <p:spPr>
          <a:xfrm>
            <a:off x="1047300" y="4225907"/>
            <a:ext cx="7178312" cy="1882408"/>
          </a:xfrm>
          <a:prstGeom prst="rect">
            <a:avLst/>
          </a:prstGeom>
        </p:spPr>
        <p:txBody>
          <a:bodyPr vert="horz" anchor="t"/>
          <a:lstStyle>
            <a:lvl1pPr marL="171450" indent="-171450" algn="l">
              <a:lnSpc>
                <a:spcPct val="50000"/>
              </a:lnSpc>
              <a:spcBef>
                <a:spcPts val="900"/>
              </a:spcBef>
              <a:buFont typeface="Arial"/>
              <a:buChar char="•"/>
              <a:defRPr sz="1000" b="0" baseline="0">
                <a:solidFill>
                  <a:srgbClr val="06254D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5" name="Picture Placeholder 44"/>
          <p:cNvSpPr>
            <a:spLocks noGrp="1"/>
          </p:cNvSpPr>
          <p:nvPr>
            <p:ph type="pic" sz="quarter" idx="56"/>
          </p:nvPr>
        </p:nvSpPr>
        <p:spPr>
          <a:xfrm>
            <a:off x="960438" y="1994336"/>
            <a:ext cx="7264400" cy="1417638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>
              <a:sym typeface="Arial"/>
            </a:endParaRPr>
          </a:p>
        </p:txBody>
      </p:sp>
      <p:sp>
        <p:nvSpPr>
          <p:cNvPr id="7" name="Shape 30"/>
          <p:cNvSpPr>
            <a:spLocks noGrp="1"/>
          </p:cNvSpPr>
          <p:nvPr>
            <p:ph type="sldNum" sz="quarter" idx="58"/>
          </p:nvPr>
        </p:nvSpPr>
        <p:spPr bwMode="auto">
          <a:xfrm>
            <a:off x="638175" y="6435725"/>
            <a:ext cx="593725" cy="30956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>
                <a:solidFill>
                  <a:srgbClr val="000000"/>
                </a:solidFill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fld id="{43ED5F12-37D8-460C-B094-5A9716614FE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theme" Target="../theme/theme1.xml"/><Relationship Id="rId23" Type="http://schemas.openxmlformats.org/officeDocument/2006/relationships/image" Target="../media/image1.png"/><Relationship Id="rId24" Type="http://schemas.openxmlformats.org/officeDocument/2006/relationships/image" Target="../media/image2.jpe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Shape 2"/>
          <p:cNvSpPr>
            <a:spLocks noChangeArrowheads="1"/>
          </p:cNvSpPr>
          <p:nvPr/>
        </p:nvSpPr>
        <p:spPr bwMode="auto">
          <a:xfrm>
            <a:off x="3500438" y="6600825"/>
            <a:ext cx="2143125" cy="123825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  <p:txBody>
          <a:bodyPr lIns="0" tIns="0" rIns="0" bIns="0" anchor="ctr">
            <a:spAutoFit/>
          </a:bodyPr>
          <a:lstStyle/>
          <a:p>
            <a:pPr algn="ctr" defTabSz="457200"/>
            <a:r>
              <a:rPr lang="id-ID" dirty="0">
                <a:solidFill>
                  <a:srgbClr val="000000"/>
                </a:solidFill>
              </a:rPr>
              <a:t>© </a:t>
            </a:r>
            <a:r>
              <a:rPr lang="id-ID" dirty="0" smtClean="0">
                <a:solidFill>
                  <a:srgbClr val="000000"/>
                </a:solidFill>
              </a:rPr>
              <a:t>PT</a:t>
            </a:r>
            <a:r>
              <a:rPr lang="id-ID" baseline="0" dirty="0" smtClean="0">
                <a:solidFill>
                  <a:srgbClr val="000000"/>
                </a:solidFill>
              </a:rPr>
              <a:t> Mandiri Capital Indonesia</a:t>
            </a:r>
            <a:endParaRPr lang="id-ID" dirty="0">
              <a:solidFill>
                <a:srgbClr val="000000"/>
              </a:solidFill>
            </a:endParaRPr>
          </a:p>
        </p:txBody>
      </p:sp>
      <p:pic>
        <p:nvPicPr>
          <p:cNvPr id="1028" name="RibbonEdge.png" descr="RibbonEdge.png"/>
          <p:cNvPicPr>
            <a:picLocks noChangeAspect="1" noChangeArrowheads="1"/>
          </p:cNvPicPr>
          <p:nvPr/>
        </p:nvPicPr>
        <p:blipFill>
          <a:blip r:embed="rId2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4288" y="492125"/>
            <a:ext cx="657226" cy="755650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pic>
        <p:nvPicPr>
          <p:cNvPr id="5" name="Picture 4"/>
          <p:cNvPicPr/>
          <p:nvPr userDrawn="1"/>
        </p:nvPicPr>
        <p:blipFill>
          <a:blip r:embed="rId2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4313" y="6255440"/>
            <a:ext cx="940905" cy="496957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129" r:id="rId1"/>
    <p:sldLayoutId id="2147484130" r:id="rId2"/>
    <p:sldLayoutId id="2147484131" r:id="rId3"/>
    <p:sldLayoutId id="2147484132" r:id="rId4"/>
    <p:sldLayoutId id="2147484133" r:id="rId5"/>
    <p:sldLayoutId id="2147484134" r:id="rId6"/>
    <p:sldLayoutId id="2147484135" r:id="rId7"/>
    <p:sldLayoutId id="2147484136" r:id="rId8"/>
    <p:sldLayoutId id="2147484137" r:id="rId9"/>
    <p:sldLayoutId id="2147484138" r:id="rId10"/>
    <p:sldLayoutId id="2147484139" r:id="rId11"/>
    <p:sldLayoutId id="2147484140" r:id="rId12"/>
    <p:sldLayoutId id="2147484141" r:id="rId13"/>
    <p:sldLayoutId id="2147484142" r:id="rId14"/>
    <p:sldLayoutId id="2147484143" r:id="rId15"/>
    <p:sldLayoutId id="2147484144" r:id="rId16"/>
    <p:sldLayoutId id="2147484145" r:id="rId17"/>
    <p:sldLayoutId id="2147484146" r:id="rId18"/>
    <p:sldLayoutId id="2147484147" r:id="rId19"/>
    <p:sldLayoutId id="2147484149" r:id="rId20"/>
    <p:sldLayoutId id="2147484152" r:id="rId21"/>
  </p:sldLayoutIdLst>
  <p:transition spd="med"/>
  <p:timing>
    <p:tnLst>
      <p:par>
        <p:cTn id="1" dur="indefinite" restart="never" nodeType="tmRoot"/>
      </p:par>
    </p:tnLst>
  </p:timing>
  <p:hf hdr="0" ftr="0" dt="0"/>
  <p:txStyles>
    <p:titleStyle>
      <a:lvl1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rgbClr val="08205C"/>
          </a:solidFill>
          <a:latin typeface="Arial"/>
          <a:ea typeface="Arial"/>
          <a:cs typeface="Arial"/>
          <a:sym typeface="Arial" pitchFamily="34" charset="0"/>
        </a:defRPr>
      </a:lvl1pPr>
      <a:lvl2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rgbClr val="08205C"/>
          </a:solidFill>
          <a:latin typeface="Arial"/>
          <a:ea typeface="Arial"/>
          <a:cs typeface="Arial"/>
          <a:sym typeface="Arial" pitchFamily="34" charset="0"/>
        </a:defRPr>
      </a:lvl2pPr>
      <a:lvl3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rgbClr val="08205C"/>
          </a:solidFill>
          <a:latin typeface="Arial"/>
          <a:ea typeface="Arial"/>
          <a:cs typeface="Arial"/>
          <a:sym typeface="Arial" pitchFamily="34" charset="0"/>
        </a:defRPr>
      </a:lvl3pPr>
      <a:lvl4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rgbClr val="08205C"/>
          </a:solidFill>
          <a:latin typeface="Arial"/>
          <a:ea typeface="Arial"/>
          <a:cs typeface="Arial"/>
          <a:sym typeface="Arial" pitchFamily="34" charset="0"/>
        </a:defRPr>
      </a:lvl4pPr>
      <a:lvl5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rgbClr val="08205C"/>
          </a:solidFill>
          <a:latin typeface="Arial"/>
          <a:ea typeface="Arial"/>
          <a:cs typeface="Arial"/>
          <a:sym typeface="Arial" pitchFamily="34" charset="0"/>
        </a:defRPr>
      </a:lvl5pPr>
      <a:lvl6pPr indent="457200">
        <a:lnSpc>
          <a:spcPct val="90000"/>
        </a:lnSpc>
        <a:defRPr sz="2800" b="1">
          <a:solidFill>
            <a:srgbClr val="08205C"/>
          </a:solidFill>
          <a:latin typeface="Arial"/>
          <a:ea typeface="Arial"/>
          <a:cs typeface="Arial"/>
          <a:sym typeface="Arial"/>
        </a:defRPr>
      </a:lvl6pPr>
      <a:lvl7pPr indent="914400">
        <a:lnSpc>
          <a:spcPct val="90000"/>
        </a:lnSpc>
        <a:defRPr sz="2800" b="1">
          <a:solidFill>
            <a:srgbClr val="08205C"/>
          </a:solidFill>
          <a:latin typeface="Arial"/>
          <a:ea typeface="Arial"/>
          <a:cs typeface="Arial"/>
          <a:sym typeface="Arial"/>
        </a:defRPr>
      </a:lvl7pPr>
      <a:lvl8pPr indent="1371600">
        <a:lnSpc>
          <a:spcPct val="90000"/>
        </a:lnSpc>
        <a:defRPr sz="2800" b="1">
          <a:solidFill>
            <a:srgbClr val="08205C"/>
          </a:solidFill>
          <a:latin typeface="Arial"/>
          <a:ea typeface="Arial"/>
          <a:cs typeface="Arial"/>
          <a:sym typeface="Arial"/>
        </a:defRPr>
      </a:lvl8pPr>
      <a:lvl9pPr indent="1828800">
        <a:lnSpc>
          <a:spcPct val="90000"/>
        </a:lnSpc>
        <a:defRPr sz="2800" b="1">
          <a:solidFill>
            <a:srgbClr val="08205C"/>
          </a:solidFill>
          <a:latin typeface="Arial"/>
          <a:ea typeface="Arial"/>
          <a:cs typeface="Arial"/>
          <a:sym typeface="Arial"/>
        </a:defRPr>
      </a:lvl9pPr>
    </p:titleStyle>
    <p:bodyStyle>
      <a:lvl1pPr marL="190500" indent="-190500" algn="l" rtl="0" eaLnBrk="0" fontAlgn="base" hangingPunct="0">
        <a:spcBef>
          <a:spcPts val="1500"/>
        </a:spcBef>
        <a:spcAft>
          <a:spcPct val="0"/>
        </a:spcAft>
        <a:buClr>
          <a:srgbClr val="E76F00"/>
        </a:buClr>
        <a:buSzPct val="100000"/>
        <a:buFont typeface="Times" pitchFamily="18" charset="0"/>
        <a:buChar char="»"/>
        <a:defRPr sz="1600">
          <a:solidFill>
            <a:schemeClr val="tx1"/>
          </a:solidFill>
          <a:latin typeface="Arial"/>
          <a:ea typeface="Arial"/>
          <a:cs typeface="Arial"/>
          <a:sym typeface="Arial" pitchFamily="34" charset="0"/>
        </a:defRPr>
      </a:lvl1pPr>
      <a:lvl2pPr marL="403225" indent="-192088" algn="l" rtl="0" eaLnBrk="0" fontAlgn="base" hangingPunct="0">
        <a:spcBef>
          <a:spcPts val="1500"/>
        </a:spcBef>
        <a:spcAft>
          <a:spcPct val="0"/>
        </a:spcAft>
        <a:buClr>
          <a:srgbClr val="E76F00"/>
        </a:buClr>
        <a:buSzPct val="100000"/>
        <a:buFont typeface="Times" pitchFamily="18" charset="0"/>
        <a:buChar char="–"/>
        <a:defRPr sz="1600">
          <a:solidFill>
            <a:schemeClr val="tx1"/>
          </a:solidFill>
          <a:latin typeface="Arial"/>
          <a:ea typeface="Arial"/>
          <a:cs typeface="Arial"/>
          <a:sym typeface="Arial" pitchFamily="34" charset="0"/>
        </a:defRPr>
      </a:lvl2pPr>
      <a:lvl3pPr marL="612775" indent="-219075" algn="l" rtl="0" eaLnBrk="0" fontAlgn="base" hangingPunct="0">
        <a:spcBef>
          <a:spcPts val="1500"/>
        </a:spcBef>
        <a:spcAft>
          <a:spcPct val="0"/>
        </a:spcAft>
        <a:buClr>
          <a:srgbClr val="E76F00"/>
        </a:buClr>
        <a:buSzPct val="100000"/>
        <a:buFont typeface="Times" pitchFamily="18" charset="0"/>
        <a:buChar char="•"/>
        <a:defRPr sz="1600">
          <a:solidFill>
            <a:schemeClr val="tx1"/>
          </a:solidFill>
          <a:latin typeface="Arial"/>
          <a:ea typeface="Arial"/>
          <a:cs typeface="Arial"/>
          <a:sym typeface="Arial" pitchFamily="34" charset="0"/>
        </a:defRPr>
      </a:lvl3pPr>
      <a:lvl4pPr marL="876300" indent="-304800" algn="l" rtl="0" eaLnBrk="0" fontAlgn="base" hangingPunct="0">
        <a:spcBef>
          <a:spcPts val="1500"/>
        </a:spcBef>
        <a:spcAft>
          <a:spcPct val="0"/>
        </a:spcAft>
        <a:buClr>
          <a:srgbClr val="E76F00"/>
        </a:buClr>
        <a:buSzPct val="100000"/>
        <a:buFont typeface="Times" pitchFamily="18" charset="0"/>
        <a:buChar char="–"/>
        <a:defRPr sz="1600">
          <a:solidFill>
            <a:schemeClr val="tx1"/>
          </a:solidFill>
          <a:latin typeface="Arial"/>
          <a:ea typeface="Arial"/>
          <a:cs typeface="Arial"/>
          <a:sym typeface="Arial" pitchFamily="34" charset="0"/>
        </a:defRPr>
      </a:lvl4pPr>
      <a:lvl5pPr marL="939800" indent="-165100" algn="l" rtl="0" eaLnBrk="0" fontAlgn="base" hangingPunct="0">
        <a:spcBef>
          <a:spcPts val="1500"/>
        </a:spcBef>
        <a:spcAft>
          <a:spcPct val="0"/>
        </a:spcAft>
        <a:buClr>
          <a:srgbClr val="E76F00"/>
        </a:buClr>
        <a:buSzPct val="100000"/>
        <a:buFont typeface="Times" pitchFamily="18" charset="0"/>
        <a:buChar char="»"/>
        <a:defRPr sz="1600">
          <a:solidFill>
            <a:schemeClr val="tx1"/>
          </a:solidFill>
          <a:latin typeface="Arial"/>
          <a:ea typeface="Arial"/>
          <a:cs typeface="Arial"/>
          <a:sym typeface="Arial" pitchFamily="34" charset="0"/>
        </a:defRPr>
      </a:lvl5pPr>
      <a:lvl6pPr marL="1397000" indent="-165100">
        <a:spcBef>
          <a:spcPts val="1500"/>
        </a:spcBef>
        <a:buClr>
          <a:srgbClr val="E76F00"/>
        </a:buClr>
        <a:buSzPct val="100000"/>
        <a:buFont typeface="Times"/>
        <a:buChar char="•"/>
        <a:defRPr sz="1600">
          <a:latin typeface="Arial"/>
          <a:ea typeface="Arial"/>
          <a:cs typeface="Arial"/>
          <a:sym typeface="Arial"/>
        </a:defRPr>
      </a:lvl6pPr>
      <a:lvl7pPr marL="1854200" indent="-165100">
        <a:spcBef>
          <a:spcPts val="1500"/>
        </a:spcBef>
        <a:buClr>
          <a:srgbClr val="E76F00"/>
        </a:buClr>
        <a:buSzPct val="100000"/>
        <a:buFont typeface="Times"/>
        <a:buChar char="•"/>
        <a:defRPr sz="1600">
          <a:latin typeface="Arial"/>
          <a:ea typeface="Arial"/>
          <a:cs typeface="Arial"/>
          <a:sym typeface="Arial"/>
        </a:defRPr>
      </a:lvl7pPr>
      <a:lvl8pPr marL="2311400" indent="-165100">
        <a:spcBef>
          <a:spcPts val="1500"/>
        </a:spcBef>
        <a:buClr>
          <a:srgbClr val="E76F00"/>
        </a:buClr>
        <a:buSzPct val="100000"/>
        <a:buFont typeface="Times"/>
        <a:buChar char="•"/>
        <a:defRPr sz="1600">
          <a:latin typeface="Arial"/>
          <a:ea typeface="Arial"/>
          <a:cs typeface="Arial"/>
          <a:sym typeface="Arial"/>
        </a:defRPr>
      </a:lvl8pPr>
      <a:lvl9pPr marL="2768600" indent="-165100">
        <a:spcBef>
          <a:spcPts val="1500"/>
        </a:spcBef>
        <a:buClr>
          <a:srgbClr val="E76F00"/>
        </a:buClr>
        <a:buSzPct val="100000"/>
        <a:buFont typeface="Times"/>
        <a:buChar char="•"/>
        <a:defRPr sz="1600">
          <a:latin typeface="Arial"/>
          <a:ea typeface="Arial"/>
          <a:cs typeface="Arial"/>
          <a:sym typeface="Arial"/>
        </a:defRPr>
      </a:lvl9pPr>
    </p:bodyStyle>
    <p:otherStyle>
      <a:lvl1pPr defTabSz="457200">
        <a:defRPr sz="900">
          <a:solidFill>
            <a:schemeClr val="tx1"/>
          </a:solidFill>
          <a:latin typeface="+mn-lt"/>
          <a:ea typeface="+mn-ea"/>
          <a:cs typeface="+mn-cs"/>
          <a:sym typeface="Arial"/>
        </a:defRPr>
      </a:lvl1pPr>
      <a:lvl2pPr indent="457200" defTabSz="457200">
        <a:defRPr sz="900">
          <a:solidFill>
            <a:schemeClr val="tx1"/>
          </a:solidFill>
          <a:latin typeface="+mn-lt"/>
          <a:ea typeface="+mn-ea"/>
          <a:cs typeface="+mn-cs"/>
          <a:sym typeface="Arial"/>
        </a:defRPr>
      </a:lvl2pPr>
      <a:lvl3pPr indent="914400" defTabSz="457200">
        <a:defRPr sz="900">
          <a:solidFill>
            <a:schemeClr val="tx1"/>
          </a:solidFill>
          <a:latin typeface="+mn-lt"/>
          <a:ea typeface="+mn-ea"/>
          <a:cs typeface="+mn-cs"/>
          <a:sym typeface="Arial"/>
        </a:defRPr>
      </a:lvl3pPr>
      <a:lvl4pPr indent="1371600" defTabSz="457200">
        <a:defRPr sz="900">
          <a:solidFill>
            <a:schemeClr val="tx1"/>
          </a:solidFill>
          <a:latin typeface="+mn-lt"/>
          <a:ea typeface="+mn-ea"/>
          <a:cs typeface="+mn-cs"/>
          <a:sym typeface="Arial"/>
        </a:defRPr>
      </a:lvl4pPr>
      <a:lvl5pPr indent="1828800" defTabSz="457200">
        <a:defRPr sz="900">
          <a:solidFill>
            <a:schemeClr val="tx1"/>
          </a:solidFill>
          <a:latin typeface="+mn-lt"/>
          <a:ea typeface="+mn-ea"/>
          <a:cs typeface="+mn-cs"/>
          <a:sym typeface="Arial"/>
        </a:defRPr>
      </a:lvl5pPr>
      <a:lvl6pPr defTabSz="457200">
        <a:defRPr sz="900">
          <a:solidFill>
            <a:schemeClr val="tx1"/>
          </a:solidFill>
          <a:latin typeface="+mn-lt"/>
          <a:ea typeface="+mn-ea"/>
          <a:cs typeface="+mn-cs"/>
          <a:sym typeface="Arial"/>
        </a:defRPr>
      </a:lvl6pPr>
      <a:lvl7pPr defTabSz="457200">
        <a:defRPr sz="900">
          <a:solidFill>
            <a:schemeClr val="tx1"/>
          </a:solidFill>
          <a:latin typeface="+mn-lt"/>
          <a:ea typeface="+mn-ea"/>
          <a:cs typeface="+mn-cs"/>
          <a:sym typeface="Arial"/>
        </a:defRPr>
      </a:lvl7pPr>
      <a:lvl8pPr defTabSz="457200">
        <a:defRPr sz="900">
          <a:solidFill>
            <a:schemeClr val="tx1"/>
          </a:solidFill>
          <a:latin typeface="+mn-lt"/>
          <a:ea typeface="+mn-ea"/>
          <a:cs typeface="+mn-cs"/>
          <a:sym typeface="Arial"/>
        </a:defRPr>
      </a:lvl8pPr>
      <a:lvl9pPr defTabSz="457200">
        <a:defRPr sz="900">
          <a:solidFill>
            <a:schemeClr val="tx1"/>
          </a:solidFill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4" Type="http://schemas.openxmlformats.org/officeDocument/2006/relationships/image" Target="../media/image36.tiff"/><Relationship Id="rId5" Type="http://schemas.openxmlformats.org/officeDocument/2006/relationships/image" Target="../media/image37.tiff"/><Relationship Id="rId6" Type="http://schemas.openxmlformats.org/officeDocument/2006/relationships/image" Target="../media/image38.png"/><Relationship Id="rId7" Type="http://schemas.openxmlformats.org/officeDocument/2006/relationships/image" Target="../media/image39.tiff"/><Relationship Id="rId8" Type="http://schemas.openxmlformats.org/officeDocument/2006/relationships/image" Target="../media/image40.tiff"/><Relationship Id="rId1" Type="http://schemas.openxmlformats.org/officeDocument/2006/relationships/slideLayout" Target="../slideLayouts/slideLayout21.xml"/><Relationship Id="rId2" Type="http://schemas.openxmlformats.org/officeDocument/2006/relationships/image" Target="../media/image34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tiff"/><Relationship Id="rId4" Type="http://schemas.openxmlformats.org/officeDocument/2006/relationships/image" Target="../media/image43.tiff"/><Relationship Id="rId5" Type="http://schemas.openxmlformats.org/officeDocument/2006/relationships/image" Target="../media/image44.tiff"/><Relationship Id="rId1" Type="http://schemas.openxmlformats.org/officeDocument/2006/relationships/slideLayout" Target="../slideLayouts/slideLayout21.xml"/><Relationship Id="rId2" Type="http://schemas.openxmlformats.org/officeDocument/2006/relationships/image" Target="../media/image41.tiff"/></Relationships>
</file>

<file path=ppt/slides/_rels/slide12.xml.rels><?xml version="1.0" encoding="UTF-8" standalone="yes"?>
<Relationships xmlns="http://schemas.openxmlformats.org/package/2006/relationships"><Relationship Id="rId11" Type="http://schemas.microsoft.com/office/2007/relationships/hdphoto" Target="../media/hdphoto2.wdp"/><Relationship Id="rId12" Type="http://schemas.openxmlformats.org/officeDocument/2006/relationships/image" Target="../media/image53.tiff"/><Relationship Id="rId13" Type="http://schemas.openxmlformats.org/officeDocument/2006/relationships/image" Target="../media/image54.tiff"/><Relationship Id="rId14" Type="http://schemas.openxmlformats.org/officeDocument/2006/relationships/image" Target="../media/image55.tiff"/><Relationship Id="rId15" Type="http://schemas.openxmlformats.org/officeDocument/2006/relationships/image" Target="../media/image56.tiff"/><Relationship Id="rId16" Type="http://schemas.openxmlformats.org/officeDocument/2006/relationships/image" Target="../media/image57.tiff"/><Relationship Id="rId1" Type="http://schemas.openxmlformats.org/officeDocument/2006/relationships/slideLayout" Target="../slideLayouts/slideLayout21.xml"/><Relationship Id="rId2" Type="http://schemas.openxmlformats.org/officeDocument/2006/relationships/image" Target="../media/image45.jpeg"/><Relationship Id="rId3" Type="http://schemas.microsoft.com/office/2007/relationships/hdphoto" Target="../media/hdphoto1.wdp"/><Relationship Id="rId4" Type="http://schemas.openxmlformats.org/officeDocument/2006/relationships/image" Target="../media/image46.tiff"/><Relationship Id="rId5" Type="http://schemas.openxmlformats.org/officeDocument/2006/relationships/image" Target="../media/image47.tiff"/><Relationship Id="rId6" Type="http://schemas.openxmlformats.org/officeDocument/2006/relationships/image" Target="../media/image48.tiff"/><Relationship Id="rId7" Type="http://schemas.openxmlformats.org/officeDocument/2006/relationships/image" Target="../media/image49.tiff"/><Relationship Id="rId8" Type="http://schemas.openxmlformats.org/officeDocument/2006/relationships/image" Target="../media/image50.tiff"/><Relationship Id="rId9" Type="http://schemas.openxmlformats.org/officeDocument/2006/relationships/image" Target="../media/image51.tiff"/><Relationship Id="rId10" Type="http://schemas.openxmlformats.org/officeDocument/2006/relationships/image" Target="../media/image52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tiff"/><Relationship Id="rId4" Type="http://schemas.openxmlformats.org/officeDocument/2006/relationships/image" Target="../media/image60.tiff"/><Relationship Id="rId5" Type="http://schemas.openxmlformats.org/officeDocument/2006/relationships/image" Target="../media/image61.tiff"/><Relationship Id="rId1" Type="http://schemas.openxmlformats.org/officeDocument/2006/relationships/slideLayout" Target="../slideLayouts/slideLayout21.xml"/><Relationship Id="rId2" Type="http://schemas.openxmlformats.org/officeDocument/2006/relationships/image" Target="../media/image58.tiff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image" Target="../media/image65.tiff"/><Relationship Id="rId20" Type="http://schemas.openxmlformats.org/officeDocument/2006/relationships/image" Target="../media/image74.tiff"/><Relationship Id="rId10" Type="http://schemas.openxmlformats.org/officeDocument/2006/relationships/image" Target="../media/image66.tiff"/><Relationship Id="rId11" Type="http://schemas.openxmlformats.org/officeDocument/2006/relationships/image" Target="../media/image67.tiff"/><Relationship Id="rId12" Type="http://schemas.openxmlformats.org/officeDocument/2006/relationships/image" Target="../media/image68.tiff"/><Relationship Id="rId13" Type="http://schemas.openxmlformats.org/officeDocument/2006/relationships/image" Target="../media/image69.png"/><Relationship Id="rId14" Type="http://schemas.microsoft.com/office/2007/relationships/hdphoto" Target="../media/hdphoto3.wdp"/><Relationship Id="rId15" Type="http://schemas.openxmlformats.org/officeDocument/2006/relationships/image" Target="../media/image70.png"/><Relationship Id="rId16" Type="http://schemas.microsoft.com/office/2007/relationships/hdphoto" Target="../media/hdphoto4.wdp"/><Relationship Id="rId17" Type="http://schemas.openxmlformats.org/officeDocument/2006/relationships/image" Target="../media/image71.tiff"/><Relationship Id="rId18" Type="http://schemas.openxmlformats.org/officeDocument/2006/relationships/image" Target="../media/image72.tiff"/><Relationship Id="rId19" Type="http://schemas.openxmlformats.org/officeDocument/2006/relationships/image" Target="../media/image73.png"/><Relationship Id="rId1" Type="http://schemas.openxmlformats.org/officeDocument/2006/relationships/slideLayout" Target="../slideLayouts/slideLayout21.xml"/><Relationship Id="rId2" Type="http://schemas.openxmlformats.org/officeDocument/2006/relationships/image" Target="../media/image58.tiff"/><Relationship Id="rId3" Type="http://schemas.openxmlformats.org/officeDocument/2006/relationships/image" Target="../media/image59.tiff"/><Relationship Id="rId4" Type="http://schemas.openxmlformats.org/officeDocument/2006/relationships/image" Target="../media/image60.tiff"/><Relationship Id="rId5" Type="http://schemas.openxmlformats.org/officeDocument/2006/relationships/image" Target="../media/image61.tiff"/><Relationship Id="rId6" Type="http://schemas.openxmlformats.org/officeDocument/2006/relationships/image" Target="../media/image62.tiff"/><Relationship Id="rId7" Type="http://schemas.openxmlformats.org/officeDocument/2006/relationships/image" Target="../media/image63.tiff"/><Relationship Id="rId8" Type="http://schemas.openxmlformats.org/officeDocument/2006/relationships/image" Target="../media/image64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9.xml"/><Relationship Id="rId20" Type="http://schemas.openxmlformats.org/officeDocument/2006/relationships/image" Target="../media/image16.png"/><Relationship Id="rId10" Type="http://schemas.openxmlformats.org/officeDocument/2006/relationships/slideLayout" Target="../slideLayouts/slideLayout21.xml"/><Relationship Id="rId11" Type="http://schemas.openxmlformats.org/officeDocument/2006/relationships/notesSlide" Target="../notesSlides/notesSlide2.xml"/><Relationship Id="rId12" Type="http://schemas.openxmlformats.org/officeDocument/2006/relationships/image" Target="../media/image8.png"/><Relationship Id="rId13" Type="http://schemas.openxmlformats.org/officeDocument/2006/relationships/image" Target="../media/image9.png"/><Relationship Id="rId14" Type="http://schemas.openxmlformats.org/officeDocument/2006/relationships/image" Target="../media/image10.png"/><Relationship Id="rId15" Type="http://schemas.openxmlformats.org/officeDocument/2006/relationships/image" Target="../media/image11.png"/><Relationship Id="rId16" Type="http://schemas.openxmlformats.org/officeDocument/2006/relationships/image" Target="../media/image12.png"/><Relationship Id="rId17" Type="http://schemas.openxmlformats.org/officeDocument/2006/relationships/image" Target="../media/image13.png"/><Relationship Id="rId18" Type="http://schemas.openxmlformats.org/officeDocument/2006/relationships/image" Target="../media/image14.png"/><Relationship Id="rId19" Type="http://schemas.openxmlformats.org/officeDocument/2006/relationships/image" Target="../media/image15.png"/><Relationship Id="rId1" Type="http://schemas.openxmlformats.org/officeDocument/2006/relationships/tags" Target="../tags/tag1.xml"/><Relationship Id="rId2" Type="http://schemas.openxmlformats.org/officeDocument/2006/relationships/tags" Target="../tags/tag2.xml"/><Relationship Id="rId3" Type="http://schemas.openxmlformats.org/officeDocument/2006/relationships/tags" Target="../tags/tag3.xml"/><Relationship Id="rId4" Type="http://schemas.openxmlformats.org/officeDocument/2006/relationships/tags" Target="../tags/tag4.xml"/><Relationship Id="rId5" Type="http://schemas.openxmlformats.org/officeDocument/2006/relationships/tags" Target="../tags/tag5.xml"/><Relationship Id="rId6" Type="http://schemas.openxmlformats.org/officeDocument/2006/relationships/tags" Target="../tags/tag6.xml"/><Relationship Id="rId7" Type="http://schemas.openxmlformats.org/officeDocument/2006/relationships/tags" Target="../tags/tag7.xml"/><Relationship Id="rId8" Type="http://schemas.openxmlformats.org/officeDocument/2006/relationships/tags" Target="../tags/tag8.xml"/></Relationships>
</file>

<file path=ppt/slides/_rels/slide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1.xml"/><Relationship Id="rId12" Type="http://schemas.openxmlformats.org/officeDocument/2006/relationships/notesSlide" Target="../notesSlides/notesSlide3.xml"/><Relationship Id="rId13" Type="http://schemas.openxmlformats.org/officeDocument/2006/relationships/image" Target="../media/image17.png"/><Relationship Id="rId14" Type="http://schemas.openxmlformats.org/officeDocument/2006/relationships/image" Target="../media/image18.png"/><Relationship Id="rId15" Type="http://schemas.openxmlformats.org/officeDocument/2006/relationships/image" Target="../media/image19.png"/><Relationship Id="rId16" Type="http://schemas.openxmlformats.org/officeDocument/2006/relationships/image" Target="../media/image20.jpeg"/><Relationship Id="rId17" Type="http://schemas.openxmlformats.org/officeDocument/2006/relationships/image" Target="../media/image21.png"/><Relationship Id="rId1" Type="http://schemas.openxmlformats.org/officeDocument/2006/relationships/tags" Target="../tags/tag10.xml"/><Relationship Id="rId2" Type="http://schemas.openxmlformats.org/officeDocument/2006/relationships/tags" Target="../tags/tag11.xml"/><Relationship Id="rId3" Type="http://schemas.openxmlformats.org/officeDocument/2006/relationships/tags" Target="../tags/tag12.xml"/><Relationship Id="rId4" Type="http://schemas.openxmlformats.org/officeDocument/2006/relationships/tags" Target="../tags/tag13.xml"/><Relationship Id="rId5" Type="http://schemas.openxmlformats.org/officeDocument/2006/relationships/tags" Target="../tags/tag14.xml"/><Relationship Id="rId6" Type="http://schemas.openxmlformats.org/officeDocument/2006/relationships/tags" Target="../tags/tag15.xml"/><Relationship Id="rId7" Type="http://schemas.openxmlformats.org/officeDocument/2006/relationships/tags" Target="../tags/tag16.xml"/><Relationship Id="rId8" Type="http://schemas.openxmlformats.org/officeDocument/2006/relationships/tags" Target="../tags/tag17.xml"/><Relationship Id="rId9" Type="http://schemas.openxmlformats.org/officeDocument/2006/relationships/tags" Target="../tags/tag18.xml"/><Relationship Id="rId10" Type="http://schemas.openxmlformats.org/officeDocument/2006/relationships/tags" Target="../tags/tag1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tiff"/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4" Type="http://schemas.openxmlformats.org/officeDocument/2006/relationships/image" Target="../media/image29.tiff"/><Relationship Id="rId5" Type="http://schemas.openxmlformats.org/officeDocument/2006/relationships/image" Target="../media/image30.tiff"/><Relationship Id="rId6" Type="http://schemas.openxmlformats.org/officeDocument/2006/relationships/image" Target="../media/image31.png"/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2"/>
          <p:cNvSpPr>
            <a:spLocks noGrp="1"/>
          </p:cNvSpPr>
          <p:nvPr>
            <p:ph type="title"/>
          </p:nvPr>
        </p:nvSpPr>
        <p:spPr bwMode="auto">
          <a:xfrm>
            <a:off x="1235074" y="1793174"/>
            <a:ext cx="7760335" cy="108972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pPr eaLnBrk="1" hangingPunct="1"/>
            <a:r>
              <a:rPr lang="en-US" altLang="id-ID" dirty="0" smtClean="0">
                <a:latin typeface="Arial" pitchFamily="34" charset="0"/>
                <a:cs typeface="Arial" pitchFamily="34" charset="0"/>
              </a:rPr>
              <a:t>The Role of </a:t>
            </a:r>
            <a:r>
              <a:rPr lang="en-US" altLang="id-ID" dirty="0" err="1" smtClean="0">
                <a:latin typeface="Arial" pitchFamily="34" charset="0"/>
                <a:cs typeface="Arial" pitchFamily="34" charset="0"/>
              </a:rPr>
              <a:t>FinTech</a:t>
            </a:r>
            <a:r>
              <a:rPr lang="en-US" altLang="id-ID" dirty="0" smtClean="0">
                <a:latin typeface="Arial" pitchFamily="34" charset="0"/>
                <a:cs typeface="Arial" pitchFamily="34" charset="0"/>
              </a:rPr>
              <a:t> in Shaping Indonesia Financial Services Industry</a:t>
            </a:r>
          </a:p>
        </p:txBody>
      </p:sp>
      <p:sp>
        <p:nvSpPr>
          <p:cNvPr id="23556" name="Text Placeholder 5"/>
          <p:cNvSpPr>
            <a:spLocks noGrp="1"/>
          </p:cNvSpPr>
          <p:nvPr>
            <p:ph type="body" sz="quarter" idx="18"/>
          </p:nvPr>
        </p:nvSpPr>
        <p:spPr bwMode="auto">
          <a:xfrm>
            <a:off x="1273175" y="5005387"/>
            <a:ext cx="3622916" cy="2444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id-ID" altLang="id-ID" dirty="0" smtClean="0">
                <a:latin typeface="Arial" pitchFamily="34" charset="0"/>
                <a:cs typeface="Arial" pitchFamily="34" charset="0"/>
              </a:rPr>
              <a:t>27 Februari 2016</a:t>
            </a:r>
          </a:p>
        </p:txBody>
      </p:sp>
      <p:sp>
        <p:nvSpPr>
          <p:cNvPr id="7" name="Title 2"/>
          <p:cNvSpPr txBox="1">
            <a:spLocks/>
          </p:cNvSpPr>
          <p:nvPr/>
        </p:nvSpPr>
        <p:spPr bwMode="auto">
          <a:xfrm>
            <a:off x="1235075" y="2935288"/>
            <a:ext cx="6362700" cy="754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6254D"/>
                </a:solidFill>
                <a:latin typeface="Arial"/>
                <a:ea typeface="Arial"/>
                <a:cs typeface="Arial"/>
                <a:sym typeface="Arial" pitchFamily="34" charset="0"/>
              </a:defRPr>
            </a:lvl1pPr>
            <a:lvl2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8205C"/>
                </a:solidFill>
                <a:latin typeface="Arial"/>
                <a:ea typeface="Arial"/>
                <a:cs typeface="Arial"/>
                <a:sym typeface="Arial" pitchFamily="34" charset="0"/>
              </a:defRPr>
            </a:lvl2pPr>
            <a:lvl3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8205C"/>
                </a:solidFill>
                <a:latin typeface="Arial"/>
                <a:ea typeface="Arial"/>
                <a:cs typeface="Arial"/>
                <a:sym typeface="Arial" pitchFamily="34" charset="0"/>
              </a:defRPr>
            </a:lvl3pPr>
            <a:lvl4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8205C"/>
                </a:solidFill>
                <a:latin typeface="Arial"/>
                <a:ea typeface="Arial"/>
                <a:cs typeface="Arial"/>
                <a:sym typeface="Arial" pitchFamily="34" charset="0"/>
              </a:defRPr>
            </a:lvl4pPr>
            <a:lvl5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8205C"/>
                </a:solidFill>
                <a:latin typeface="Arial"/>
                <a:ea typeface="Arial"/>
                <a:cs typeface="Arial"/>
                <a:sym typeface="Arial" pitchFamily="34" charset="0"/>
              </a:defRPr>
            </a:lvl5pPr>
            <a:lvl6pPr indent="457200">
              <a:lnSpc>
                <a:spcPct val="90000"/>
              </a:lnSpc>
              <a:defRPr sz="2800" b="1">
                <a:solidFill>
                  <a:srgbClr val="08205C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914400">
              <a:lnSpc>
                <a:spcPct val="90000"/>
              </a:lnSpc>
              <a:defRPr sz="2800" b="1">
                <a:solidFill>
                  <a:srgbClr val="08205C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1371600">
              <a:lnSpc>
                <a:spcPct val="90000"/>
              </a:lnSpc>
              <a:defRPr sz="2800" b="1">
                <a:solidFill>
                  <a:srgbClr val="08205C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1828800">
              <a:lnSpc>
                <a:spcPct val="90000"/>
              </a:lnSpc>
              <a:defRPr sz="2800" b="1">
                <a:solidFill>
                  <a:srgbClr val="08205C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eaLnBrk="1" hangingPunct="1"/>
            <a:r>
              <a:rPr lang="en-US" altLang="id-ID" sz="2400" kern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Seminar </a:t>
            </a:r>
            <a:r>
              <a:rPr lang="en-US" altLang="id-ID" sz="2400" kern="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Edukasi</a:t>
            </a:r>
            <a:r>
              <a:rPr lang="en-US" altLang="id-ID" sz="2400" kern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id-ID" sz="2400" kern="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IndonesiaX</a:t>
            </a:r>
            <a:endParaRPr lang="en-US" altLang="id-ID" sz="2400" kern="0" dirty="0" smtClean="0">
              <a:solidFill>
                <a:schemeClr val="tx1">
                  <a:lumMod val="50000"/>
                  <a:lumOff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3131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98164" y="6572795"/>
            <a:ext cx="2133600" cy="273844"/>
          </a:xfrm>
        </p:spPr>
        <p:txBody>
          <a:bodyPr/>
          <a:lstStyle/>
          <a:p>
            <a:fld id="{D60D1EDE-7116-2443-9BDD-368CE5B37660}" type="slidenum">
              <a:rPr lang="en-US" smtClean="0"/>
              <a:t>10</a:t>
            </a:fld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680783" y="2406027"/>
            <a:ext cx="1434353" cy="645459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marL="0" marR="0" indent="0" algn="ctr" defTabSz="3429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5F5"/>
              </a:buClr>
              <a:buSzTx/>
              <a:buFont typeface="Helvetica"/>
              <a:buNone/>
              <a:tabLst/>
            </a:pPr>
            <a:endParaRPr lang="en-US" sz="1000" b="1" dirty="0" smtClean="0">
              <a:solidFill>
                <a:srgbClr val="002060"/>
              </a:solidFill>
              <a:uFillTx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2589" y="1641822"/>
            <a:ext cx="1459806" cy="65926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80093" y="1641822"/>
            <a:ext cx="2621824" cy="659268"/>
          </a:xfrm>
          <a:prstGeom prst="rect">
            <a:avLst/>
          </a:prstGeom>
        </p:spPr>
      </p:pic>
      <p:cxnSp>
        <p:nvCxnSpPr>
          <p:cNvPr id="19" name="Straight Connector 18"/>
          <p:cNvCxnSpPr/>
          <p:nvPr/>
        </p:nvCxnSpPr>
        <p:spPr>
          <a:xfrm>
            <a:off x="587301" y="3316940"/>
            <a:ext cx="7516570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812" y="3658014"/>
            <a:ext cx="1721952" cy="570901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7171" y="5071501"/>
            <a:ext cx="1722702" cy="640765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19718" y="3630057"/>
            <a:ext cx="2287376" cy="881396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93656" y="5198556"/>
            <a:ext cx="1803862" cy="50733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54699" y="3918253"/>
            <a:ext cx="1683194" cy="1683194"/>
          </a:xfrm>
          <a:prstGeom prst="rect">
            <a:avLst/>
          </a:prstGeom>
        </p:spPr>
      </p:pic>
      <p:sp>
        <p:nvSpPr>
          <p:cNvPr id="26" name="Title 2"/>
          <p:cNvSpPr>
            <a:spLocks noGrp="1"/>
          </p:cNvSpPr>
          <p:nvPr>
            <p:ph type="title"/>
          </p:nvPr>
        </p:nvSpPr>
        <p:spPr>
          <a:xfrm>
            <a:off x="987605" y="2313023"/>
            <a:ext cx="829774" cy="330806"/>
          </a:xfrm>
        </p:spPr>
        <p:txBody>
          <a:bodyPr>
            <a:noAutofit/>
          </a:bodyPr>
          <a:lstStyle/>
          <a:p>
            <a:r>
              <a:rPr lang="en-US" sz="1400" u="sng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MOKA</a:t>
            </a:r>
            <a:endParaRPr lang="en-US" sz="1400" u="sng" dirty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8" name="Title 2"/>
          <p:cNvSpPr txBox="1">
            <a:spLocks/>
          </p:cNvSpPr>
          <p:nvPr/>
        </p:nvSpPr>
        <p:spPr>
          <a:xfrm>
            <a:off x="587301" y="2562365"/>
            <a:ext cx="1545094" cy="391997"/>
          </a:xfrm>
          <a:prstGeom prst="rect">
            <a:avLst/>
          </a:prstGeom>
        </p:spPr>
        <p:txBody>
          <a:bodyPr>
            <a:noAutofit/>
          </a:bodyPr>
          <a:lstStyle>
            <a:lvl1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8205C"/>
                </a:solidFill>
                <a:latin typeface="Arial"/>
                <a:ea typeface="Arial"/>
                <a:cs typeface="Arial"/>
                <a:sym typeface="Arial" pitchFamily="34" charset="0"/>
              </a:defRPr>
            </a:lvl1pPr>
            <a:lvl2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8205C"/>
                </a:solidFill>
                <a:latin typeface="Arial"/>
                <a:ea typeface="Arial"/>
                <a:cs typeface="Arial"/>
                <a:sym typeface="Arial" pitchFamily="34" charset="0"/>
              </a:defRPr>
            </a:lvl2pPr>
            <a:lvl3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8205C"/>
                </a:solidFill>
                <a:latin typeface="Arial"/>
                <a:ea typeface="Arial"/>
                <a:cs typeface="Arial"/>
                <a:sym typeface="Arial" pitchFamily="34" charset="0"/>
              </a:defRPr>
            </a:lvl3pPr>
            <a:lvl4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8205C"/>
                </a:solidFill>
                <a:latin typeface="Arial"/>
                <a:ea typeface="Arial"/>
                <a:cs typeface="Arial"/>
                <a:sym typeface="Arial" pitchFamily="34" charset="0"/>
              </a:defRPr>
            </a:lvl4pPr>
            <a:lvl5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8205C"/>
                </a:solidFill>
                <a:latin typeface="Arial"/>
                <a:ea typeface="Arial"/>
                <a:cs typeface="Arial"/>
                <a:sym typeface="Arial" pitchFamily="34" charset="0"/>
              </a:defRPr>
            </a:lvl5pPr>
            <a:lvl6pPr indent="457200">
              <a:lnSpc>
                <a:spcPct val="90000"/>
              </a:lnSpc>
              <a:defRPr sz="2800" b="1">
                <a:solidFill>
                  <a:srgbClr val="08205C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914400">
              <a:lnSpc>
                <a:spcPct val="90000"/>
              </a:lnSpc>
              <a:defRPr sz="2800" b="1">
                <a:solidFill>
                  <a:srgbClr val="08205C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1371600">
              <a:lnSpc>
                <a:spcPct val="90000"/>
              </a:lnSpc>
              <a:defRPr sz="2800" b="1">
                <a:solidFill>
                  <a:srgbClr val="08205C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1828800">
              <a:lnSpc>
                <a:spcPct val="90000"/>
              </a:lnSpc>
              <a:defRPr sz="2800" b="1">
                <a:solidFill>
                  <a:srgbClr val="08205C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400" b="0" kern="0" dirty="0" smtClean="0">
                <a:solidFill>
                  <a:schemeClr val="bg1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Indonesia Leading m-POS</a:t>
            </a:r>
            <a:endParaRPr lang="en-US" sz="1400" b="0" kern="0" dirty="0">
              <a:solidFill>
                <a:schemeClr val="bg1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9" name="Title 2"/>
          <p:cNvSpPr txBox="1">
            <a:spLocks/>
          </p:cNvSpPr>
          <p:nvPr/>
        </p:nvSpPr>
        <p:spPr>
          <a:xfrm>
            <a:off x="2880093" y="2554050"/>
            <a:ext cx="2621823" cy="400312"/>
          </a:xfrm>
          <a:prstGeom prst="rect">
            <a:avLst/>
          </a:prstGeom>
        </p:spPr>
        <p:txBody>
          <a:bodyPr>
            <a:noAutofit/>
          </a:bodyPr>
          <a:lstStyle>
            <a:lvl1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8205C"/>
                </a:solidFill>
                <a:latin typeface="Arial"/>
                <a:ea typeface="Arial"/>
                <a:cs typeface="Arial"/>
                <a:sym typeface="Arial" pitchFamily="34" charset="0"/>
              </a:defRPr>
            </a:lvl1pPr>
            <a:lvl2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8205C"/>
                </a:solidFill>
                <a:latin typeface="Arial"/>
                <a:ea typeface="Arial"/>
                <a:cs typeface="Arial"/>
                <a:sym typeface="Arial" pitchFamily="34" charset="0"/>
              </a:defRPr>
            </a:lvl2pPr>
            <a:lvl3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8205C"/>
                </a:solidFill>
                <a:latin typeface="Arial"/>
                <a:ea typeface="Arial"/>
                <a:cs typeface="Arial"/>
                <a:sym typeface="Arial" pitchFamily="34" charset="0"/>
              </a:defRPr>
            </a:lvl3pPr>
            <a:lvl4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8205C"/>
                </a:solidFill>
                <a:latin typeface="Arial"/>
                <a:ea typeface="Arial"/>
                <a:cs typeface="Arial"/>
                <a:sym typeface="Arial" pitchFamily="34" charset="0"/>
              </a:defRPr>
            </a:lvl4pPr>
            <a:lvl5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8205C"/>
                </a:solidFill>
                <a:latin typeface="Arial"/>
                <a:ea typeface="Arial"/>
                <a:cs typeface="Arial"/>
                <a:sym typeface="Arial" pitchFamily="34" charset="0"/>
              </a:defRPr>
            </a:lvl5pPr>
            <a:lvl6pPr indent="457200">
              <a:lnSpc>
                <a:spcPct val="90000"/>
              </a:lnSpc>
              <a:defRPr sz="2800" b="1">
                <a:solidFill>
                  <a:srgbClr val="08205C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914400">
              <a:lnSpc>
                <a:spcPct val="90000"/>
              </a:lnSpc>
              <a:defRPr sz="2800" b="1">
                <a:solidFill>
                  <a:srgbClr val="08205C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1371600">
              <a:lnSpc>
                <a:spcPct val="90000"/>
              </a:lnSpc>
              <a:defRPr sz="2800" b="1">
                <a:solidFill>
                  <a:srgbClr val="08205C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1828800">
              <a:lnSpc>
                <a:spcPct val="90000"/>
              </a:lnSpc>
              <a:defRPr sz="2800" b="1">
                <a:solidFill>
                  <a:srgbClr val="08205C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400" b="0" kern="0" smtClean="0">
                <a:solidFill>
                  <a:schemeClr val="bg1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Indonesia Leading P2P Lending For Micro SMEs</a:t>
            </a:r>
            <a:endParaRPr lang="en-US" sz="1400" b="0" kern="0" dirty="0">
              <a:solidFill>
                <a:schemeClr val="bg1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0" name="Title 2"/>
          <p:cNvSpPr txBox="1">
            <a:spLocks/>
          </p:cNvSpPr>
          <p:nvPr/>
        </p:nvSpPr>
        <p:spPr>
          <a:xfrm>
            <a:off x="2880094" y="2313022"/>
            <a:ext cx="2621822" cy="302366"/>
          </a:xfrm>
          <a:prstGeom prst="rect">
            <a:avLst/>
          </a:prstGeom>
        </p:spPr>
        <p:txBody>
          <a:bodyPr>
            <a:noAutofit/>
          </a:bodyPr>
          <a:lstStyle>
            <a:lvl1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8205C"/>
                </a:solidFill>
                <a:latin typeface="Arial"/>
                <a:ea typeface="Arial"/>
                <a:cs typeface="Arial"/>
                <a:sym typeface="Arial" pitchFamily="34" charset="0"/>
              </a:defRPr>
            </a:lvl1pPr>
            <a:lvl2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8205C"/>
                </a:solidFill>
                <a:latin typeface="Arial"/>
                <a:ea typeface="Arial"/>
                <a:cs typeface="Arial"/>
                <a:sym typeface="Arial" pitchFamily="34" charset="0"/>
              </a:defRPr>
            </a:lvl2pPr>
            <a:lvl3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8205C"/>
                </a:solidFill>
                <a:latin typeface="Arial"/>
                <a:ea typeface="Arial"/>
                <a:cs typeface="Arial"/>
                <a:sym typeface="Arial" pitchFamily="34" charset="0"/>
              </a:defRPr>
            </a:lvl3pPr>
            <a:lvl4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8205C"/>
                </a:solidFill>
                <a:latin typeface="Arial"/>
                <a:ea typeface="Arial"/>
                <a:cs typeface="Arial"/>
                <a:sym typeface="Arial" pitchFamily="34" charset="0"/>
              </a:defRPr>
            </a:lvl4pPr>
            <a:lvl5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8205C"/>
                </a:solidFill>
                <a:latin typeface="Arial"/>
                <a:ea typeface="Arial"/>
                <a:cs typeface="Arial"/>
                <a:sym typeface="Arial" pitchFamily="34" charset="0"/>
              </a:defRPr>
            </a:lvl5pPr>
            <a:lvl6pPr indent="457200">
              <a:lnSpc>
                <a:spcPct val="90000"/>
              </a:lnSpc>
              <a:defRPr sz="2800" b="1">
                <a:solidFill>
                  <a:srgbClr val="08205C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914400">
              <a:lnSpc>
                <a:spcPct val="90000"/>
              </a:lnSpc>
              <a:defRPr sz="2800" b="1">
                <a:solidFill>
                  <a:srgbClr val="08205C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1371600">
              <a:lnSpc>
                <a:spcPct val="90000"/>
              </a:lnSpc>
              <a:defRPr sz="2800" b="1">
                <a:solidFill>
                  <a:srgbClr val="08205C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1828800">
              <a:lnSpc>
                <a:spcPct val="90000"/>
              </a:lnSpc>
              <a:defRPr sz="2800" b="1">
                <a:solidFill>
                  <a:srgbClr val="08205C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400" u="sng" kern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Amartha</a:t>
            </a:r>
            <a:endParaRPr lang="en-US" sz="1400" u="sng" kern="0" dirty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1" name="Title 2"/>
          <p:cNvSpPr txBox="1">
            <a:spLocks/>
          </p:cNvSpPr>
          <p:nvPr/>
        </p:nvSpPr>
        <p:spPr>
          <a:xfrm>
            <a:off x="1079747" y="4235499"/>
            <a:ext cx="829774" cy="330806"/>
          </a:xfrm>
          <a:prstGeom prst="rect">
            <a:avLst/>
          </a:prstGeom>
        </p:spPr>
        <p:txBody>
          <a:bodyPr>
            <a:noAutofit/>
          </a:bodyPr>
          <a:lstStyle>
            <a:lvl1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8205C"/>
                </a:solidFill>
                <a:latin typeface="Arial"/>
                <a:ea typeface="Arial"/>
                <a:cs typeface="Arial"/>
                <a:sym typeface="Arial" pitchFamily="34" charset="0"/>
              </a:defRPr>
            </a:lvl1pPr>
            <a:lvl2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8205C"/>
                </a:solidFill>
                <a:latin typeface="Arial"/>
                <a:ea typeface="Arial"/>
                <a:cs typeface="Arial"/>
                <a:sym typeface="Arial" pitchFamily="34" charset="0"/>
              </a:defRPr>
            </a:lvl2pPr>
            <a:lvl3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8205C"/>
                </a:solidFill>
                <a:latin typeface="Arial"/>
                <a:ea typeface="Arial"/>
                <a:cs typeface="Arial"/>
                <a:sym typeface="Arial" pitchFamily="34" charset="0"/>
              </a:defRPr>
            </a:lvl3pPr>
            <a:lvl4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8205C"/>
                </a:solidFill>
                <a:latin typeface="Arial"/>
                <a:ea typeface="Arial"/>
                <a:cs typeface="Arial"/>
                <a:sym typeface="Arial" pitchFamily="34" charset="0"/>
              </a:defRPr>
            </a:lvl4pPr>
            <a:lvl5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8205C"/>
                </a:solidFill>
                <a:latin typeface="Arial"/>
                <a:ea typeface="Arial"/>
                <a:cs typeface="Arial"/>
                <a:sym typeface="Arial" pitchFamily="34" charset="0"/>
              </a:defRPr>
            </a:lvl5pPr>
            <a:lvl6pPr indent="457200">
              <a:lnSpc>
                <a:spcPct val="90000"/>
              </a:lnSpc>
              <a:defRPr sz="2800" b="1">
                <a:solidFill>
                  <a:srgbClr val="08205C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914400">
              <a:lnSpc>
                <a:spcPct val="90000"/>
              </a:lnSpc>
              <a:defRPr sz="2800" b="1">
                <a:solidFill>
                  <a:srgbClr val="08205C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1371600">
              <a:lnSpc>
                <a:spcPct val="90000"/>
              </a:lnSpc>
              <a:defRPr sz="2800" b="1">
                <a:solidFill>
                  <a:srgbClr val="08205C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1828800">
              <a:lnSpc>
                <a:spcPct val="90000"/>
              </a:lnSpc>
              <a:defRPr sz="2800" b="1">
                <a:solidFill>
                  <a:srgbClr val="08205C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400" u="sng" kern="0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Taralite</a:t>
            </a:r>
            <a:endParaRPr lang="en-US" sz="1400" u="sng" kern="0" dirty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2" name="Title 2"/>
          <p:cNvSpPr txBox="1">
            <a:spLocks/>
          </p:cNvSpPr>
          <p:nvPr/>
        </p:nvSpPr>
        <p:spPr>
          <a:xfrm>
            <a:off x="679443" y="4484841"/>
            <a:ext cx="1545094" cy="391997"/>
          </a:xfrm>
          <a:prstGeom prst="rect">
            <a:avLst/>
          </a:prstGeom>
        </p:spPr>
        <p:txBody>
          <a:bodyPr>
            <a:noAutofit/>
          </a:bodyPr>
          <a:lstStyle>
            <a:lvl1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8205C"/>
                </a:solidFill>
                <a:latin typeface="Arial"/>
                <a:ea typeface="Arial"/>
                <a:cs typeface="Arial"/>
                <a:sym typeface="Arial" pitchFamily="34" charset="0"/>
              </a:defRPr>
            </a:lvl1pPr>
            <a:lvl2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8205C"/>
                </a:solidFill>
                <a:latin typeface="Arial"/>
                <a:ea typeface="Arial"/>
                <a:cs typeface="Arial"/>
                <a:sym typeface="Arial" pitchFamily="34" charset="0"/>
              </a:defRPr>
            </a:lvl2pPr>
            <a:lvl3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8205C"/>
                </a:solidFill>
                <a:latin typeface="Arial"/>
                <a:ea typeface="Arial"/>
                <a:cs typeface="Arial"/>
                <a:sym typeface="Arial" pitchFamily="34" charset="0"/>
              </a:defRPr>
            </a:lvl3pPr>
            <a:lvl4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8205C"/>
                </a:solidFill>
                <a:latin typeface="Arial"/>
                <a:ea typeface="Arial"/>
                <a:cs typeface="Arial"/>
                <a:sym typeface="Arial" pitchFamily="34" charset="0"/>
              </a:defRPr>
            </a:lvl4pPr>
            <a:lvl5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8205C"/>
                </a:solidFill>
                <a:latin typeface="Arial"/>
                <a:ea typeface="Arial"/>
                <a:cs typeface="Arial"/>
                <a:sym typeface="Arial" pitchFamily="34" charset="0"/>
              </a:defRPr>
            </a:lvl5pPr>
            <a:lvl6pPr indent="457200">
              <a:lnSpc>
                <a:spcPct val="90000"/>
              </a:lnSpc>
              <a:defRPr sz="2800" b="1">
                <a:solidFill>
                  <a:srgbClr val="08205C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914400">
              <a:lnSpc>
                <a:spcPct val="90000"/>
              </a:lnSpc>
              <a:defRPr sz="2800" b="1">
                <a:solidFill>
                  <a:srgbClr val="08205C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1371600">
              <a:lnSpc>
                <a:spcPct val="90000"/>
              </a:lnSpc>
              <a:defRPr sz="2800" b="1">
                <a:solidFill>
                  <a:srgbClr val="08205C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1828800">
              <a:lnSpc>
                <a:spcPct val="90000"/>
              </a:lnSpc>
              <a:defRPr sz="2800" b="1">
                <a:solidFill>
                  <a:srgbClr val="08205C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400" b="0" kern="0" dirty="0" smtClean="0">
                <a:solidFill>
                  <a:schemeClr val="bg1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P2P Lending for Indonesia SMEs</a:t>
            </a:r>
            <a:endParaRPr lang="en-US" sz="1400" b="0" kern="0" dirty="0">
              <a:solidFill>
                <a:schemeClr val="bg1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3" name="Title 2"/>
          <p:cNvSpPr txBox="1">
            <a:spLocks/>
          </p:cNvSpPr>
          <p:nvPr/>
        </p:nvSpPr>
        <p:spPr>
          <a:xfrm>
            <a:off x="3334340" y="4235499"/>
            <a:ext cx="1722491" cy="330806"/>
          </a:xfrm>
          <a:prstGeom prst="rect">
            <a:avLst/>
          </a:prstGeom>
        </p:spPr>
        <p:txBody>
          <a:bodyPr>
            <a:noAutofit/>
          </a:bodyPr>
          <a:lstStyle>
            <a:lvl1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8205C"/>
                </a:solidFill>
                <a:latin typeface="Arial"/>
                <a:ea typeface="Arial"/>
                <a:cs typeface="Arial"/>
                <a:sym typeface="Arial" pitchFamily="34" charset="0"/>
              </a:defRPr>
            </a:lvl1pPr>
            <a:lvl2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8205C"/>
                </a:solidFill>
                <a:latin typeface="Arial"/>
                <a:ea typeface="Arial"/>
                <a:cs typeface="Arial"/>
                <a:sym typeface="Arial" pitchFamily="34" charset="0"/>
              </a:defRPr>
            </a:lvl2pPr>
            <a:lvl3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8205C"/>
                </a:solidFill>
                <a:latin typeface="Arial"/>
                <a:ea typeface="Arial"/>
                <a:cs typeface="Arial"/>
                <a:sym typeface="Arial" pitchFamily="34" charset="0"/>
              </a:defRPr>
            </a:lvl3pPr>
            <a:lvl4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8205C"/>
                </a:solidFill>
                <a:latin typeface="Arial"/>
                <a:ea typeface="Arial"/>
                <a:cs typeface="Arial"/>
                <a:sym typeface="Arial" pitchFamily="34" charset="0"/>
              </a:defRPr>
            </a:lvl4pPr>
            <a:lvl5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8205C"/>
                </a:solidFill>
                <a:latin typeface="Arial"/>
                <a:ea typeface="Arial"/>
                <a:cs typeface="Arial"/>
                <a:sym typeface="Arial" pitchFamily="34" charset="0"/>
              </a:defRPr>
            </a:lvl5pPr>
            <a:lvl6pPr indent="457200">
              <a:lnSpc>
                <a:spcPct val="90000"/>
              </a:lnSpc>
              <a:defRPr sz="2800" b="1">
                <a:solidFill>
                  <a:srgbClr val="08205C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914400">
              <a:lnSpc>
                <a:spcPct val="90000"/>
              </a:lnSpc>
              <a:defRPr sz="2800" b="1">
                <a:solidFill>
                  <a:srgbClr val="08205C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1371600">
              <a:lnSpc>
                <a:spcPct val="90000"/>
              </a:lnSpc>
              <a:defRPr sz="2800" b="1">
                <a:solidFill>
                  <a:srgbClr val="08205C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1828800">
              <a:lnSpc>
                <a:spcPct val="90000"/>
              </a:lnSpc>
              <a:defRPr sz="2800" b="1">
                <a:solidFill>
                  <a:srgbClr val="08205C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400" u="sng" kern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Danasedia</a:t>
            </a:r>
            <a:endParaRPr lang="en-US" sz="1400" u="sng" kern="0" dirty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4" name="Title 2"/>
          <p:cNvSpPr txBox="1">
            <a:spLocks/>
          </p:cNvSpPr>
          <p:nvPr/>
        </p:nvSpPr>
        <p:spPr>
          <a:xfrm>
            <a:off x="3334340" y="4484841"/>
            <a:ext cx="1763178" cy="391997"/>
          </a:xfrm>
          <a:prstGeom prst="rect">
            <a:avLst/>
          </a:prstGeom>
        </p:spPr>
        <p:txBody>
          <a:bodyPr>
            <a:noAutofit/>
          </a:bodyPr>
          <a:lstStyle>
            <a:lvl1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8205C"/>
                </a:solidFill>
                <a:latin typeface="Arial"/>
                <a:ea typeface="Arial"/>
                <a:cs typeface="Arial"/>
                <a:sym typeface="Arial" pitchFamily="34" charset="0"/>
              </a:defRPr>
            </a:lvl1pPr>
            <a:lvl2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8205C"/>
                </a:solidFill>
                <a:latin typeface="Arial"/>
                <a:ea typeface="Arial"/>
                <a:cs typeface="Arial"/>
                <a:sym typeface="Arial" pitchFamily="34" charset="0"/>
              </a:defRPr>
            </a:lvl2pPr>
            <a:lvl3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8205C"/>
                </a:solidFill>
                <a:latin typeface="Arial"/>
                <a:ea typeface="Arial"/>
                <a:cs typeface="Arial"/>
                <a:sym typeface="Arial" pitchFamily="34" charset="0"/>
              </a:defRPr>
            </a:lvl3pPr>
            <a:lvl4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8205C"/>
                </a:solidFill>
                <a:latin typeface="Arial"/>
                <a:ea typeface="Arial"/>
                <a:cs typeface="Arial"/>
                <a:sym typeface="Arial" pitchFamily="34" charset="0"/>
              </a:defRPr>
            </a:lvl4pPr>
            <a:lvl5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8205C"/>
                </a:solidFill>
                <a:latin typeface="Arial"/>
                <a:ea typeface="Arial"/>
                <a:cs typeface="Arial"/>
                <a:sym typeface="Arial" pitchFamily="34" charset="0"/>
              </a:defRPr>
            </a:lvl5pPr>
            <a:lvl6pPr indent="457200">
              <a:lnSpc>
                <a:spcPct val="90000"/>
              </a:lnSpc>
              <a:defRPr sz="2800" b="1">
                <a:solidFill>
                  <a:srgbClr val="08205C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914400">
              <a:lnSpc>
                <a:spcPct val="90000"/>
              </a:lnSpc>
              <a:defRPr sz="2800" b="1">
                <a:solidFill>
                  <a:srgbClr val="08205C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1371600">
              <a:lnSpc>
                <a:spcPct val="90000"/>
              </a:lnSpc>
              <a:defRPr sz="2800" b="1">
                <a:solidFill>
                  <a:srgbClr val="08205C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1828800">
              <a:lnSpc>
                <a:spcPct val="90000"/>
              </a:lnSpc>
              <a:defRPr sz="2800" b="1">
                <a:solidFill>
                  <a:srgbClr val="08205C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400" b="0" kern="0" dirty="0" smtClean="0">
                <a:solidFill>
                  <a:schemeClr val="bg1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Lending Leads Management</a:t>
            </a:r>
            <a:endParaRPr lang="en-US" sz="1400" b="0" kern="0" dirty="0">
              <a:solidFill>
                <a:schemeClr val="bg1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6" name="Title 2"/>
          <p:cNvSpPr txBox="1">
            <a:spLocks/>
          </p:cNvSpPr>
          <p:nvPr/>
        </p:nvSpPr>
        <p:spPr>
          <a:xfrm>
            <a:off x="1079747" y="5641614"/>
            <a:ext cx="923936" cy="381289"/>
          </a:xfrm>
          <a:prstGeom prst="rect">
            <a:avLst/>
          </a:prstGeom>
        </p:spPr>
        <p:txBody>
          <a:bodyPr>
            <a:noAutofit/>
          </a:bodyPr>
          <a:lstStyle>
            <a:lvl1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8205C"/>
                </a:solidFill>
                <a:latin typeface="Arial"/>
                <a:ea typeface="Arial"/>
                <a:cs typeface="Arial"/>
                <a:sym typeface="Arial" pitchFamily="34" charset="0"/>
              </a:defRPr>
            </a:lvl1pPr>
            <a:lvl2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8205C"/>
                </a:solidFill>
                <a:latin typeface="Arial"/>
                <a:ea typeface="Arial"/>
                <a:cs typeface="Arial"/>
                <a:sym typeface="Arial" pitchFamily="34" charset="0"/>
              </a:defRPr>
            </a:lvl2pPr>
            <a:lvl3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8205C"/>
                </a:solidFill>
                <a:latin typeface="Arial"/>
                <a:ea typeface="Arial"/>
                <a:cs typeface="Arial"/>
                <a:sym typeface="Arial" pitchFamily="34" charset="0"/>
              </a:defRPr>
            </a:lvl3pPr>
            <a:lvl4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8205C"/>
                </a:solidFill>
                <a:latin typeface="Arial"/>
                <a:ea typeface="Arial"/>
                <a:cs typeface="Arial"/>
                <a:sym typeface="Arial" pitchFamily="34" charset="0"/>
              </a:defRPr>
            </a:lvl4pPr>
            <a:lvl5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8205C"/>
                </a:solidFill>
                <a:latin typeface="Arial"/>
                <a:ea typeface="Arial"/>
                <a:cs typeface="Arial"/>
                <a:sym typeface="Arial" pitchFamily="34" charset="0"/>
              </a:defRPr>
            </a:lvl5pPr>
            <a:lvl6pPr indent="457200">
              <a:lnSpc>
                <a:spcPct val="90000"/>
              </a:lnSpc>
              <a:defRPr sz="2800" b="1">
                <a:solidFill>
                  <a:srgbClr val="08205C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914400">
              <a:lnSpc>
                <a:spcPct val="90000"/>
              </a:lnSpc>
              <a:defRPr sz="2800" b="1">
                <a:solidFill>
                  <a:srgbClr val="08205C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1371600">
              <a:lnSpc>
                <a:spcPct val="90000"/>
              </a:lnSpc>
              <a:defRPr sz="2800" b="1">
                <a:solidFill>
                  <a:srgbClr val="08205C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1828800">
              <a:lnSpc>
                <a:spcPct val="90000"/>
              </a:lnSpc>
              <a:defRPr sz="2800" b="1">
                <a:solidFill>
                  <a:srgbClr val="08205C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400" u="sng" kern="0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Jurnal</a:t>
            </a:r>
            <a:endParaRPr lang="en-US" sz="1400" u="sng" kern="0" dirty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7" name="Title 2"/>
          <p:cNvSpPr txBox="1">
            <a:spLocks/>
          </p:cNvSpPr>
          <p:nvPr/>
        </p:nvSpPr>
        <p:spPr>
          <a:xfrm>
            <a:off x="679443" y="5886973"/>
            <a:ext cx="1720430" cy="451818"/>
          </a:xfrm>
          <a:prstGeom prst="rect">
            <a:avLst/>
          </a:prstGeom>
        </p:spPr>
        <p:txBody>
          <a:bodyPr>
            <a:noAutofit/>
          </a:bodyPr>
          <a:lstStyle>
            <a:lvl1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8205C"/>
                </a:solidFill>
                <a:latin typeface="Arial"/>
                <a:ea typeface="Arial"/>
                <a:cs typeface="Arial"/>
                <a:sym typeface="Arial" pitchFamily="34" charset="0"/>
              </a:defRPr>
            </a:lvl1pPr>
            <a:lvl2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8205C"/>
                </a:solidFill>
                <a:latin typeface="Arial"/>
                <a:ea typeface="Arial"/>
                <a:cs typeface="Arial"/>
                <a:sym typeface="Arial" pitchFamily="34" charset="0"/>
              </a:defRPr>
            </a:lvl2pPr>
            <a:lvl3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8205C"/>
                </a:solidFill>
                <a:latin typeface="Arial"/>
                <a:ea typeface="Arial"/>
                <a:cs typeface="Arial"/>
                <a:sym typeface="Arial" pitchFamily="34" charset="0"/>
              </a:defRPr>
            </a:lvl3pPr>
            <a:lvl4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8205C"/>
                </a:solidFill>
                <a:latin typeface="Arial"/>
                <a:ea typeface="Arial"/>
                <a:cs typeface="Arial"/>
                <a:sym typeface="Arial" pitchFamily="34" charset="0"/>
              </a:defRPr>
            </a:lvl4pPr>
            <a:lvl5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8205C"/>
                </a:solidFill>
                <a:latin typeface="Arial"/>
                <a:ea typeface="Arial"/>
                <a:cs typeface="Arial"/>
                <a:sym typeface="Arial" pitchFamily="34" charset="0"/>
              </a:defRPr>
            </a:lvl5pPr>
            <a:lvl6pPr indent="457200">
              <a:lnSpc>
                <a:spcPct val="90000"/>
              </a:lnSpc>
              <a:defRPr sz="2800" b="1">
                <a:solidFill>
                  <a:srgbClr val="08205C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914400">
              <a:lnSpc>
                <a:spcPct val="90000"/>
              </a:lnSpc>
              <a:defRPr sz="2800" b="1">
                <a:solidFill>
                  <a:srgbClr val="08205C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1371600">
              <a:lnSpc>
                <a:spcPct val="90000"/>
              </a:lnSpc>
              <a:defRPr sz="2800" b="1">
                <a:solidFill>
                  <a:srgbClr val="08205C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1828800">
              <a:lnSpc>
                <a:spcPct val="90000"/>
              </a:lnSpc>
              <a:defRPr sz="2800" b="1">
                <a:solidFill>
                  <a:srgbClr val="08205C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400" b="0" kern="0" dirty="0" smtClean="0">
                <a:solidFill>
                  <a:schemeClr val="bg1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Online Accounting Software for SMEs</a:t>
            </a:r>
            <a:endParaRPr lang="en-US" sz="1400" b="0" kern="0" dirty="0">
              <a:solidFill>
                <a:schemeClr val="bg1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8" name="Title 2"/>
          <p:cNvSpPr txBox="1">
            <a:spLocks/>
          </p:cNvSpPr>
          <p:nvPr/>
        </p:nvSpPr>
        <p:spPr>
          <a:xfrm>
            <a:off x="3734482" y="5731622"/>
            <a:ext cx="1057848" cy="310637"/>
          </a:xfrm>
          <a:prstGeom prst="rect">
            <a:avLst/>
          </a:prstGeom>
        </p:spPr>
        <p:txBody>
          <a:bodyPr>
            <a:noAutofit/>
          </a:bodyPr>
          <a:lstStyle>
            <a:lvl1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8205C"/>
                </a:solidFill>
                <a:latin typeface="Arial"/>
                <a:ea typeface="Arial"/>
                <a:cs typeface="Arial"/>
                <a:sym typeface="Arial" pitchFamily="34" charset="0"/>
              </a:defRPr>
            </a:lvl1pPr>
            <a:lvl2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8205C"/>
                </a:solidFill>
                <a:latin typeface="Arial"/>
                <a:ea typeface="Arial"/>
                <a:cs typeface="Arial"/>
                <a:sym typeface="Arial" pitchFamily="34" charset="0"/>
              </a:defRPr>
            </a:lvl2pPr>
            <a:lvl3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8205C"/>
                </a:solidFill>
                <a:latin typeface="Arial"/>
                <a:ea typeface="Arial"/>
                <a:cs typeface="Arial"/>
                <a:sym typeface="Arial" pitchFamily="34" charset="0"/>
              </a:defRPr>
            </a:lvl3pPr>
            <a:lvl4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8205C"/>
                </a:solidFill>
                <a:latin typeface="Arial"/>
                <a:ea typeface="Arial"/>
                <a:cs typeface="Arial"/>
                <a:sym typeface="Arial" pitchFamily="34" charset="0"/>
              </a:defRPr>
            </a:lvl4pPr>
            <a:lvl5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8205C"/>
                </a:solidFill>
                <a:latin typeface="Arial"/>
                <a:ea typeface="Arial"/>
                <a:cs typeface="Arial"/>
                <a:sym typeface="Arial" pitchFamily="34" charset="0"/>
              </a:defRPr>
            </a:lvl5pPr>
            <a:lvl6pPr indent="457200">
              <a:lnSpc>
                <a:spcPct val="90000"/>
              </a:lnSpc>
              <a:defRPr sz="2800" b="1">
                <a:solidFill>
                  <a:srgbClr val="08205C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914400">
              <a:lnSpc>
                <a:spcPct val="90000"/>
              </a:lnSpc>
              <a:defRPr sz="2800" b="1">
                <a:solidFill>
                  <a:srgbClr val="08205C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1371600">
              <a:lnSpc>
                <a:spcPct val="90000"/>
              </a:lnSpc>
              <a:defRPr sz="2800" b="1">
                <a:solidFill>
                  <a:srgbClr val="08205C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1828800">
              <a:lnSpc>
                <a:spcPct val="90000"/>
              </a:lnSpc>
              <a:defRPr sz="2800" b="1">
                <a:solidFill>
                  <a:srgbClr val="08205C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400" u="sng" kern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LimaKilo</a:t>
            </a:r>
            <a:endParaRPr lang="en-US" sz="1400" u="sng" kern="0" dirty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9" name="Title 2"/>
          <p:cNvSpPr txBox="1">
            <a:spLocks/>
          </p:cNvSpPr>
          <p:nvPr/>
        </p:nvSpPr>
        <p:spPr>
          <a:xfrm>
            <a:off x="3334340" y="5981890"/>
            <a:ext cx="1722491" cy="411105"/>
          </a:xfrm>
          <a:prstGeom prst="rect">
            <a:avLst/>
          </a:prstGeom>
        </p:spPr>
        <p:txBody>
          <a:bodyPr>
            <a:noAutofit/>
          </a:bodyPr>
          <a:lstStyle>
            <a:lvl1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8205C"/>
                </a:solidFill>
                <a:latin typeface="Arial"/>
                <a:ea typeface="Arial"/>
                <a:cs typeface="Arial"/>
                <a:sym typeface="Arial" pitchFamily="34" charset="0"/>
              </a:defRPr>
            </a:lvl1pPr>
            <a:lvl2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8205C"/>
                </a:solidFill>
                <a:latin typeface="Arial"/>
                <a:ea typeface="Arial"/>
                <a:cs typeface="Arial"/>
                <a:sym typeface="Arial" pitchFamily="34" charset="0"/>
              </a:defRPr>
            </a:lvl2pPr>
            <a:lvl3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8205C"/>
                </a:solidFill>
                <a:latin typeface="Arial"/>
                <a:ea typeface="Arial"/>
                <a:cs typeface="Arial"/>
                <a:sym typeface="Arial" pitchFamily="34" charset="0"/>
              </a:defRPr>
            </a:lvl3pPr>
            <a:lvl4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8205C"/>
                </a:solidFill>
                <a:latin typeface="Arial"/>
                <a:ea typeface="Arial"/>
                <a:cs typeface="Arial"/>
                <a:sym typeface="Arial" pitchFamily="34" charset="0"/>
              </a:defRPr>
            </a:lvl4pPr>
            <a:lvl5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8205C"/>
                </a:solidFill>
                <a:latin typeface="Arial"/>
                <a:ea typeface="Arial"/>
                <a:cs typeface="Arial"/>
                <a:sym typeface="Arial" pitchFamily="34" charset="0"/>
              </a:defRPr>
            </a:lvl5pPr>
            <a:lvl6pPr indent="457200">
              <a:lnSpc>
                <a:spcPct val="90000"/>
              </a:lnSpc>
              <a:defRPr sz="2800" b="1">
                <a:solidFill>
                  <a:srgbClr val="08205C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914400">
              <a:lnSpc>
                <a:spcPct val="90000"/>
              </a:lnSpc>
              <a:defRPr sz="2800" b="1">
                <a:solidFill>
                  <a:srgbClr val="08205C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1371600">
              <a:lnSpc>
                <a:spcPct val="90000"/>
              </a:lnSpc>
              <a:defRPr sz="2800" b="1">
                <a:solidFill>
                  <a:srgbClr val="08205C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1828800">
              <a:lnSpc>
                <a:spcPct val="90000"/>
              </a:lnSpc>
              <a:defRPr sz="2800" b="1">
                <a:solidFill>
                  <a:srgbClr val="08205C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400" b="0" kern="0" smtClean="0">
                <a:solidFill>
                  <a:schemeClr val="bg1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Agriculture </a:t>
            </a:r>
            <a:r>
              <a:rPr lang="en-US" sz="1400" b="0" kern="0">
                <a:solidFill>
                  <a:schemeClr val="bg1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P</a:t>
            </a:r>
            <a:r>
              <a:rPr lang="en-US" sz="1400" b="0" kern="0" smtClean="0">
                <a:solidFill>
                  <a:schemeClr val="bg1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roduct Marketplace</a:t>
            </a:r>
            <a:endParaRPr lang="en-US" sz="1400" b="0" kern="0" dirty="0">
              <a:solidFill>
                <a:schemeClr val="bg1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40" name="Title 2"/>
          <p:cNvSpPr txBox="1">
            <a:spLocks/>
          </p:cNvSpPr>
          <p:nvPr/>
        </p:nvSpPr>
        <p:spPr>
          <a:xfrm>
            <a:off x="5723901" y="5366168"/>
            <a:ext cx="1144790" cy="339724"/>
          </a:xfrm>
          <a:prstGeom prst="rect">
            <a:avLst/>
          </a:prstGeom>
        </p:spPr>
        <p:txBody>
          <a:bodyPr>
            <a:noAutofit/>
          </a:bodyPr>
          <a:lstStyle>
            <a:lvl1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8205C"/>
                </a:solidFill>
                <a:latin typeface="Arial"/>
                <a:ea typeface="Arial"/>
                <a:cs typeface="Arial"/>
                <a:sym typeface="Arial" pitchFamily="34" charset="0"/>
              </a:defRPr>
            </a:lvl1pPr>
            <a:lvl2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8205C"/>
                </a:solidFill>
                <a:latin typeface="Arial"/>
                <a:ea typeface="Arial"/>
                <a:cs typeface="Arial"/>
                <a:sym typeface="Arial" pitchFamily="34" charset="0"/>
              </a:defRPr>
            </a:lvl2pPr>
            <a:lvl3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8205C"/>
                </a:solidFill>
                <a:latin typeface="Arial"/>
                <a:ea typeface="Arial"/>
                <a:cs typeface="Arial"/>
                <a:sym typeface="Arial" pitchFamily="34" charset="0"/>
              </a:defRPr>
            </a:lvl3pPr>
            <a:lvl4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8205C"/>
                </a:solidFill>
                <a:latin typeface="Arial"/>
                <a:ea typeface="Arial"/>
                <a:cs typeface="Arial"/>
                <a:sym typeface="Arial" pitchFamily="34" charset="0"/>
              </a:defRPr>
            </a:lvl4pPr>
            <a:lvl5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8205C"/>
                </a:solidFill>
                <a:latin typeface="Arial"/>
                <a:ea typeface="Arial"/>
                <a:cs typeface="Arial"/>
                <a:sym typeface="Arial" pitchFamily="34" charset="0"/>
              </a:defRPr>
            </a:lvl5pPr>
            <a:lvl6pPr indent="457200">
              <a:lnSpc>
                <a:spcPct val="90000"/>
              </a:lnSpc>
              <a:defRPr sz="2800" b="1">
                <a:solidFill>
                  <a:srgbClr val="08205C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914400">
              <a:lnSpc>
                <a:spcPct val="90000"/>
              </a:lnSpc>
              <a:defRPr sz="2800" b="1">
                <a:solidFill>
                  <a:srgbClr val="08205C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1371600">
              <a:lnSpc>
                <a:spcPct val="90000"/>
              </a:lnSpc>
              <a:defRPr sz="2800" b="1">
                <a:solidFill>
                  <a:srgbClr val="08205C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1828800">
              <a:lnSpc>
                <a:spcPct val="90000"/>
              </a:lnSpc>
              <a:defRPr sz="2800" b="1">
                <a:solidFill>
                  <a:srgbClr val="08205C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400" u="sng" kern="0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PickPack</a:t>
            </a:r>
            <a:endParaRPr lang="en-US" sz="1400" u="sng" kern="0" dirty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41" name="Title 2"/>
          <p:cNvSpPr txBox="1">
            <a:spLocks/>
          </p:cNvSpPr>
          <p:nvPr/>
        </p:nvSpPr>
        <p:spPr>
          <a:xfrm>
            <a:off x="5501917" y="5621884"/>
            <a:ext cx="1545094" cy="391997"/>
          </a:xfrm>
          <a:prstGeom prst="rect">
            <a:avLst/>
          </a:prstGeom>
        </p:spPr>
        <p:txBody>
          <a:bodyPr>
            <a:noAutofit/>
          </a:bodyPr>
          <a:lstStyle>
            <a:lvl1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8205C"/>
                </a:solidFill>
                <a:latin typeface="Arial"/>
                <a:ea typeface="Arial"/>
                <a:cs typeface="Arial"/>
                <a:sym typeface="Arial" pitchFamily="34" charset="0"/>
              </a:defRPr>
            </a:lvl1pPr>
            <a:lvl2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8205C"/>
                </a:solidFill>
                <a:latin typeface="Arial"/>
                <a:ea typeface="Arial"/>
                <a:cs typeface="Arial"/>
                <a:sym typeface="Arial" pitchFamily="34" charset="0"/>
              </a:defRPr>
            </a:lvl2pPr>
            <a:lvl3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8205C"/>
                </a:solidFill>
                <a:latin typeface="Arial"/>
                <a:ea typeface="Arial"/>
                <a:cs typeface="Arial"/>
                <a:sym typeface="Arial" pitchFamily="34" charset="0"/>
              </a:defRPr>
            </a:lvl3pPr>
            <a:lvl4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8205C"/>
                </a:solidFill>
                <a:latin typeface="Arial"/>
                <a:ea typeface="Arial"/>
                <a:cs typeface="Arial"/>
                <a:sym typeface="Arial" pitchFamily="34" charset="0"/>
              </a:defRPr>
            </a:lvl4pPr>
            <a:lvl5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8205C"/>
                </a:solidFill>
                <a:latin typeface="Arial"/>
                <a:ea typeface="Arial"/>
                <a:cs typeface="Arial"/>
                <a:sym typeface="Arial" pitchFamily="34" charset="0"/>
              </a:defRPr>
            </a:lvl5pPr>
            <a:lvl6pPr indent="457200">
              <a:lnSpc>
                <a:spcPct val="90000"/>
              </a:lnSpc>
              <a:defRPr sz="2800" b="1">
                <a:solidFill>
                  <a:srgbClr val="08205C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914400">
              <a:lnSpc>
                <a:spcPct val="90000"/>
              </a:lnSpc>
              <a:defRPr sz="2800" b="1">
                <a:solidFill>
                  <a:srgbClr val="08205C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1371600">
              <a:lnSpc>
                <a:spcPct val="90000"/>
              </a:lnSpc>
              <a:defRPr sz="2800" b="1">
                <a:solidFill>
                  <a:srgbClr val="08205C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1828800">
              <a:lnSpc>
                <a:spcPct val="90000"/>
              </a:lnSpc>
              <a:defRPr sz="2800" b="1">
                <a:solidFill>
                  <a:srgbClr val="08205C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400" b="0" kern="0" dirty="0" smtClean="0">
                <a:solidFill>
                  <a:schemeClr val="bg1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Packaging Solutions for online seller</a:t>
            </a:r>
            <a:endParaRPr lang="en-US" sz="1400" b="0" kern="0" dirty="0">
              <a:solidFill>
                <a:schemeClr val="bg1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42" name="Title 2"/>
          <p:cNvSpPr txBox="1">
            <a:spLocks/>
          </p:cNvSpPr>
          <p:nvPr/>
        </p:nvSpPr>
        <p:spPr>
          <a:xfrm>
            <a:off x="640122" y="627529"/>
            <a:ext cx="8503878" cy="382042"/>
          </a:xfrm>
          <a:prstGeom prst="rect">
            <a:avLst/>
          </a:prstGeom>
        </p:spPr>
        <p:txBody>
          <a:bodyPr>
            <a:noAutofit/>
          </a:bodyPr>
          <a:lstStyle>
            <a:lvl1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8205C"/>
                </a:solidFill>
                <a:latin typeface="Arial"/>
                <a:ea typeface="Arial"/>
                <a:cs typeface="Arial"/>
                <a:sym typeface="Arial" pitchFamily="34" charset="0"/>
              </a:defRPr>
            </a:lvl1pPr>
            <a:lvl2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8205C"/>
                </a:solidFill>
                <a:latin typeface="Arial"/>
                <a:ea typeface="Arial"/>
                <a:cs typeface="Arial"/>
                <a:sym typeface="Arial" pitchFamily="34" charset="0"/>
              </a:defRPr>
            </a:lvl2pPr>
            <a:lvl3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8205C"/>
                </a:solidFill>
                <a:latin typeface="Arial"/>
                <a:ea typeface="Arial"/>
                <a:cs typeface="Arial"/>
                <a:sym typeface="Arial" pitchFamily="34" charset="0"/>
              </a:defRPr>
            </a:lvl3pPr>
            <a:lvl4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8205C"/>
                </a:solidFill>
                <a:latin typeface="Arial"/>
                <a:ea typeface="Arial"/>
                <a:cs typeface="Arial"/>
                <a:sym typeface="Arial" pitchFamily="34" charset="0"/>
              </a:defRPr>
            </a:lvl4pPr>
            <a:lvl5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8205C"/>
                </a:solidFill>
                <a:latin typeface="Arial"/>
                <a:ea typeface="Arial"/>
                <a:cs typeface="Arial"/>
                <a:sym typeface="Arial" pitchFamily="34" charset="0"/>
              </a:defRPr>
            </a:lvl5pPr>
            <a:lvl6pPr indent="457200">
              <a:lnSpc>
                <a:spcPct val="90000"/>
              </a:lnSpc>
              <a:defRPr sz="2800" b="1">
                <a:solidFill>
                  <a:srgbClr val="08205C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914400">
              <a:lnSpc>
                <a:spcPct val="90000"/>
              </a:lnSpc>
              <a:defRPr sz="2800" b="1">
                <a:solidFill>
                  <a:srgbClr val="08205C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1371600">
              <a:lnSpc>
                <a:spcPct val="90000"/>
              </a:lnSpc>
              <a:defRPr sz="2800" b="1">
                <a:solidFill>
                  <a:srgbClr val="08205C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1828800">
              <a:lnSpc>
                <a:spcPct val="90000"/>
              </a:lnSpc>
              <a:defRPr sz="2800" b="1">
                <a:solidFill>
                  <a:srgbClr val="08205C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GB" sz="2000" kern="0" dirty="0" smtClean="0">
                <a:solidFill>
                  <a:srgbClr val="002060"/>
                </a:solidFill>
              </a:rPr>
              <a:t>Notable Investments and </a:t>
            </a:r>
            <a:r>
              <a:rPr lang="en-GB" sz="2000" kern="0" dirty="0" err="1" smtClean="0">
                <a:solidFill>
                  <a:srgbClr val="002060"/>
                </a:solidFill>
              </a:rPr>
              <a:t>Incubatees</a:t>
            </a:r>
            <a:endParaRPr lang="en-GB" sz="2000" kern="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1327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98164" y="6572795"/>
            <a:ext cx="2133600" cy="273844"/>
          </a:xfrm>
        </p:spPr>
        <p:txBody>
          <a:bodyPr/>
          <a:lstStyle/>
          <a:p>
            <a:fld id="{D60D1EDE-7116-2443-9BDD-368CE5B37660}" type="slidenum">
              <a:rPr lang="en-US" smtClean="0"/>
              <a:t>11</a:t>
            </a:fld>
            <a:endParaRPr lang="en-US" dirty="0"/>
          </a:p>
        </p:txBody>
      </p:sp>
      <p:cxnSp>
        <p:nvCxnSpPr>
          <p:cNvPr id="19" name="Straight Connector 18"/>
          <p:cNvCxnSpPr/>
          <p:nvPr/>
        </p:nvCxnSpPr>
        <p:spPr>
          <a:xfrm>
            <a:off x="640121" y="4560181"/>
            <a:ext cx="7516570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itle 2"/>
          <p:cNvSpPr txBox="1">
            <a:spLocks/>
          </p:cNvSpPr>
          <p:nvPr/>
        </p:nvSpPr>
        <p:spPr>
          <a:xfrm>
            <a:off x="640122" y="627529"/>
            <a:ext cx="8503878" cy="382042"/>
          </a:xfrm>
          <a:prstGeom prst="rect">
            <a:avLst/>
          </a:prstGeom>
        </p:spPr>
        <p:txBody>
          <a:bodyPr>
            <a:noAutofit/>
          </a:bodyPr>
          <a:lstStyle>
            <a:lvl1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8205C"/>
                </a:solidFill>
                <a:latin typeface="Arial"/>
                <a:ea typeface="Arial"/>
                <a:cs typeface="Arial"/>
                <a:sym typeface="Arial" pitchFamily="34" charset="0"/>
              </a:defRPr>
            </a:lvl1pPr>
            <a:lvl2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8205C"/>
                </a:solidFill>
                <a:latin typeface="Arial"/>
                <a:ea typeface="Arial"/>
                <a:cs typeface="Arial"/>
                <a:sym typeface="Arial" pitchFamily="34" charset="0"/>
              </a:defRPr>
            </a:lvl2pPr>
            <a:lvl3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8205C"/>
                </a:solidFill>
                <a:latin typeface="Arial"/>
                <a:ea typeface="Arial"/>
                <a:cs typeface="Arial"/>
                <a:sym typeface="Arial" pitchFamily="34" charset="0"/>
              </a:defRPr>
            </a:lvl3pPr>
            <a:lvl4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8205C"/>
                </a:solidFill>
                <a:latin typeface="Arial"/>
                <a:ea typeface="Arial"/>
                <a:cs typeface="Arial"/>
                <a:sym typeface="Arial" pitchFamily="34" charset="0"/>
              </a:defRPr>
            </a:lvl4pPr>
            <a:lvl5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8205C"/>
                </a:solidFill>
                <a:latin typeface="Arial"/>
                <a:ea typeface="Arial"/>
                <a:cs typeface="Arial"/>
                <a:sym typeface="Arial" pitchFamily="34" charset="0"/>
              </a:defRPr>
            </a:lvl5pPr>
            <a:lvl6pPr indent="457200">
              <a:lnSpc>
                <a:spcPct val="90000"/>
              </a:lnSpc>
              <a:defRPr sz="2800" b="1">
                <a:solidFill>
                  <a:srgbClr val="08205C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914400">
              <a:lnSpc>
                <a:spcPct val="90000"/>
              </a:lnSpc>
              <a:defRPr sz="2800" b="1">
                <a:solidFill>
                  <a:srgbClr val="08205C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1371600">
              <a:lnSpc>
                <a:spcPct val="90000"/>
              </a:lnSpc>
              <a:defRPr sz="2800" b="1">
                <a:solidFill>
                  <a:srgbClr val="08205C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1828800">
              <a:lnSpc>
                <a:spcPct val="90000"/>
              </a:lnSpc>
              <a:defRPr sz="2800" b="1">
                <a:solidFill>
                  <a:srgbClr val="08205C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GB" sz="2000" kern="0" dirty="0" smtClean="0">
                <a:solidFill>
                  <a:srgbClr val="002060"/>
                </a:solidFill>
              </a:rPr>
              <a:t>Complete go-to market access to Indonesia Market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0122" y="1166996"/>
            <a:ext cx="1242786" cy="124278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4002" y="2694938"/>
            <a:ext cx="1348906" cy="134890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5407" y="2888822"/>
            <a:ext cx="1062632" cy="105355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92061" y="1046539"/>
            <a:ext cx="1834900" cy="1260496"/>
          </a:xfrm>
          <a:prstGeom prst="rect">
            <a:avLst/>
          </a:prstGeom>
        </p:spPr>
      </p:pic>
      <p:sp>
        <p:nvSpPr>
          <p:cNvPr id="57" name="Rectangle 56"/>
          <p:cNvSpPr/>
          <p:nvPr/>
        </p:nvSpPr>
        <p:spPr>
          <a:xfrm>
            <a:off x="1882908" y="1784788"/>
            <a:ext cx="1667656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800" b="1" i="1" dirty="0" smtClean="0">
                <a:solidFill>
                  <a:srgbClr val="333333"/>
                </a:solidFill>
                <a:latin typeface="Helvetica" charset="0"/>
                <a:ea typeface="Helvetica" charset="0"/>
                <a:cs typeface="Helvetica" charset="0"/>
              </a:rPr>
              <a:t>20+ Mio</a:t>
            </a:r>
            <a:endParaRPr lang="en-US" sz="2400" b="1" i="1" dirty="0" smtClean="0">
              <a:solidFill>
                <a:srgbClr val="333333"/>
              </a:solidFill>
              <a:latin typeface="Helvetica" charset="0"/>
              <a:ea typeface="Helvetica" charset="0"/>
              <a:cs typeface="Helvetica" charset="0"/>
            </a:endParaRPr>
          </a:p>
          <a:p>
            <a:pPr algn="just"/>
            <a:r>
              <a:rPr lang="en-US" sz="1100" b="0" i="0" dirty="0" smtClean="0">
                <a:solidFill>
                  <a:schemeClr val="bg1">
                    <a:lumMod val="50000"/>
                  </a:schemeClr>
                </a:solidFill>
                <a:effectLst/>
                <a:latin typeface="Verdana" charset="0"/>
                <a:ea typeface="Verdana" charset="0"/>
                <a:cs typeface="Verdana" charset="0"/>
              </a:rPr>
              <a:t>BANK</a:t>
            </a:r>
          </a:p>
          <a:p>
            <a:pPr algn="just"/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Verdana" charset="0"/>
                <a:ea typeface="Verdana" charset="0"/>
                <a:cs typeface="Verdana" charset="0"/>
              </a:rPr>
              <a:t>ACCOUNTS</a:t>
            </a:r>
            <a:endParaRPr lang="en-US" sz="1050" b="0" i="0" dirty="0">
              <a:solidFill>
                <a:schemeClr val="bg1">
                  <a:lumMod val="50000"/>
                </a:schemeClr>
              </a:solidFill>
              <a:effectLst/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6489035" y="1794565"/>
            <a:ext cx="1667656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800" b="1" i="1" dirty="0" smtClean="0">
                <a:solidFill>
                  <a:srgbClr val="333333"/>
                </a:solidFill>
                <a:latin typeface="Helvetica" charset="0"/>
                <a:ea typeface="Helvetica" charset="0"/>
                <a:cs typeface="Helvetica" charset="0"/>
              </a:rPr>
              <a:t>10+ Mio</a:t>
            </a:r>
            <a:endParaRPr lang="en-US" sz="2400" b="1" i="1" dirty="0" smtClean="0">
              <a:solidFill>
                <a:srgbClr val="333333"/>
              </a:solidFill>
              <a:latin typeface="Helvetica" charset="0"/>
              <a:ea typeface="Helvetica" charset="0"/>
              <a:cs typeface="Helvetica" charset="0"/>
            </a:endParaRPr>
          </a:p>
          <a:p>
            <a:pPr algn="just"/>
            <a:r>
              <a:rPr lang="en-US" sz="1100" b="0" i="0" dirty="0" smtClean="0">
                <a:solidFill>
                  <a:schemeClr val="bg1">
                    <a:lumMod val="50000"/>
                  </a:schemeClr>
                </a:solidFill>
                <a:effectLst/>
                <a:latin typeface="Verdana" charset="0"/>
                <a:ea typeface="Verdana" charset="0"/>
                <a:cs typeface="Verdana" charset="0"/>
              </a:rPr>
              <a:t>E-CHANNEL</a:t>
            </a:r>
          </a:p>
          <a:p>
            <a:pPr algn="just"/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Verdana" charset="0"/>
                <a:ea typeface="Verdana" charset="0"/>
                <a:cs typeface="Verdana" charset="0"/>
              </a:rPr>
              <a:t>USERS</a:t>
            </a:r>
            <a:endParaRPr lang="en-US" sz="1050" b="0" i="0" dirty="0">
              <a:solidFill>
                <a:schemeClr val="bg1">
                  <a:lumMod val="50000"/>
                </a:schemeClr>
              </a:solidFill>
              <a:effectLst/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1882908" y="3363334"/>
            <a:ext cx="1667656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800" b="1" i="1" dirty="0" smtClean="0">
                <a:solidFill>
                  <a:srgbClr val="333333"/>
                </a:solidFill>
                <a:latin typeface="Helvetica" charset="0"/>
                <a:ea typeface="Helvetica" charset="0"/>
                <a:cs typeface="Helvetica" charset="0"/>
              </a:rPr>
              <a:t>30+ K</a:t>
            </a:r>
            <a:endParaRPr lang="en-US" sz="2400" b="1" i="1" dirty="0" smtClean="0">
              <a:solidFill>
                <a:srgbClr val="333333"/>
              </a:solidFill>
              <a:latin typeface="Helvetica" charset="0"/>
              <a:ea typeface="Helvetica" charset="0"/>
              <a:cs typeface="Helvetica" charset="0"/>
            </a:endParaRPr>
          </a:p>
          <a:p>
            <a:pPr algn="just"/>
            <a:r>
              <a:rPr lang="en-US" sz="1100" b="0" i="0" dirty="0" smtClean="0">
                <a:solidFill>
                  <a:schemeClr val="bg1">
                    <a:lumMod val="50000"/>
                  </a:schemeClr>
                </a:solidFill>
                <a:effectLst/>
                <a:latin typeface="Verdana" charset="0"/>
                <a:ea typeface="Verdana" charset="0"/>
                <a:cs typeface="Verdana" charset="0"/>
              </a:rPr>
              <a:t>BRANCHLESS</a:t>
            </a:r>
          </a:p>
          <a:p>
            <a:pPr algn="just"/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Verdana" charset="0"/>
                <a:ea typeface="Verdana" charset="0"/>
                <a:cs typeface="Verdana" charset="0"/>
              </a:rPr>
              <a:t>AGENT</a:t>
            </a:r>
            <a:endParaRPr lang="en-US" sz="1050" b="0" i="0" dirty="0">
              <a:solidFill>
                <a:schemeClr val="bg1">
                  <a:lumMod val="50000"/>
                </a:schemeClr>
              </a:solidFill>
              <a:effectLst/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6489035" y="3375442"/>
            <a:ext cx="1667656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800" b="1" i="1" dirty="0" smtClean="0">
                <a:solidFill>
                  <a:srgbClr val="333333"/>
                </a:solidFill>
                <a:latin typeface="Helvetica" charset="0"/>
                <a:ea typeface="Helvetica" charset="0"/>
                <a:cs typeface="Helvetica" charset="0"/>
              </a:rPr>
              <a:t>30+ K</a:t>
            </a:r>
            <a:endParaRPr lang="en-US" sz="2400" b="1" i="1" dirty="0" smtClean="0">
              <a:solidFill>
                <a:srgbClr val="333333"/>
              </a:solidFill>
              <a:latin typeface="Helvetica" charset="0"/>
              <a:ea typeface="Helvetica" charset="0"/>
              <a:cs typeface="Helvetica" charset="0"/>
            </a:endParaRPr>
          </a:p>
          <a:p>
            <a:pPr algn="just"/>
            <a:r>
              <a:rPr lang="en-US" sz="1100" b="0" i="0" dirty="0" smtClean="0">
                <a:solidFill>
                  <a:schemeClr val="bg1">
                    <a:lumMod val="50000"/>
                  </a:schemeClr>
                </a:solidFill>
                <a:effectLst/>
                <a:latin typeface="Verdana" charset="0"/>
                <a:ea typeface="Verdana" charset="0"/>
                <a:cs typeface="Verdana" charset="0"/>
              </a:rPr>
              <a:t>BRANCH &amp; ATM</a:t>
            </a:r>
          </a:p>
          <a:p>
            <a:pPr algn="just"/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Verdana" charset="0"/>
                <a:ea typeface="Verdana" charset="0"/>
                <a:cs typeface="Verdana" charset="0"/>
              </a:rPr>
              <a:t>OUTLETS</a:t>
            </a:r>
            <a:endParaRPr lang="en-US" sz="1050" b="0" i="0" dirty="0">
              <a:solidFill>
                <a:schemeClr val="bg1">
                  <a:lumMod val="50000"/>
                </a:schemeClr>
              </a:solidFill>
              <a:effectLst/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640121" y="4719337"/>
            <a:ext cx="751656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b="1" dirty="0" smtClean="0">
                <a:solidFill>
                  <a:srgbClr val="333333"/>
                </a:solidFill>
                <a:latin typeface="Helvetica" charset="0"/>
                <a:ea typeface="Helvetica" charset="0"/>
                <a:cs typeface="Helvetica" charset="0"/>
              </a:rPr>
              <a:t>20+ Mio customers </a:t>
            </a:r>
            <a:r>
              <a:rPr lang="en-US" sz="2000" dirty="0" smtClean="0">
                <a:solidFill>
                  <a:srgbClr val="333333"/>
                </a:solidFill>
                <a:latin typeface="Helvetica" charset="0"/>
                <a:ea typeface="Helvetica" charset="0"/>
                <a:cs typeface="Helvetica" charset="0"/>
              </a:rPr>
              <a:t>ranging from retail, micro, business banking, wholesale, and enterprise in Indonesia, making Bank </a:t>
            </a:r>
            <a:r>
              <a:rPr lang="en-US" sz="2000" dirty="0" err="1" smtClean="0">
                <a:solidFill>
                  <a:srgbClr val="333333"/>
                </a:solidFill>
                <a:latin typeface="Helvetica" charset="0"/>
                <a:ea typeface="Helvetica" charset="0"/>
                <a:cs typeface="Helvetica" charset="0"/>
              </a:rPr>
              <a:t>Mandiri</a:t>
            </a:r>
            <a:r>
              <a:rPr lang="en-US" sz="2000" dirty="0" smtClean="0">
                <a:solidFill>
                  <a:srgbClr val="333333"/>
                </a:solidFill>
                <a:latin typeface="Helvetica" charset="0"/>
                <a:ea typeface="Helvetica" charset="0"/>
                <a:cs typeface="Helvetica" charset="0"/>
              </a:rPr>
              <a:t> Group as the best go-to market partner for </a:t>
            </a:r>
            <a:r>
              <a:rPr lang="en-US" sz="2000" dirty="0" err="1" smtClean="0">
                <a:solidFill>
                  <a:srgbClr val="333333"/>
                </a:solidFill>
                <a:latin typeface="Helvetica" charset="0"/>
                <a:ea typeface="Helvetica" charset="0"/>
                <a:cs typeface="Helvetica" charset="0"/>
              </a:rPr>
              <a:t>fintech</a:t>
            </a:r>
            <a:r>
              <a:rPr lang="en-US" sz="2000" dirty="0" smtClean="0">
                <a:solidFill>
                  <a:srgbClr val="333333"/>
                </a:solidFill>
                <a:latin typeface="Helvetica" charset="0"/>
                <a:ea typeface="Helvetica" charset="0"/>
                <a:cs typeface="Helvetica" charset="0"/>
              </a:rPr>
              <a:t> startups</a:t>
            </a:r>
            <a:endParaRPr lang="en-US" sz="2000" b="1" i="0" dirty="0">
              <a:solidFill>
                <a:srgbClr val="333333"/>
              </a:solidFill>
              <a:effectLst/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0489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98164" y="6572795"/>
            <a:ext cx="2133600" cy="273844"/>
          </a:xfrm>
        </p:spPr>
        <p:txBody>
          <a:bodyPr/>
          <a:lstStyle/>
          <a:p>
            <a:fld id="{D60D1EDE-7116-2443-9BDD-368CE5B37660}" type="slidenum">
              <a:rPr lang="en-US" smtClean="0"/>
              <a:t>12</a:t>
            </a:fld>
            <a:endParaRPr lang="en-US" dirty="0"/>
          </a:p>
        </p:txBody>
      </p:sp>
      <p:cxnSp>
        <p:nvCxnSpPr>
          <p:cNvPr id="19" name="Straight Connector 18"/>
          <p:cNvCxnSpPr/>
          <p:nvPr/>
        </p:nvCxnSpPr>
        <p:spPr>
          <a:xfrm>
            <a:off x="698178" y="3789213"/>
            <a:ext cx="7516570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itle 2"/>
          <p:cNvSpPr txBox="1">
            <a:spLocks/>
          </p:cNvSpPr>
          <p:nvPr/>
        </p:nvSpPr>
        <p:spPr>
          <a:xfrm>
            <a:off x="640122" y="627529"/>
            <a:ext cx="8503878" cy="382042"/>
          </a:xfrm>
          <a:prstGeom prst="rect">
            <a:avLst/>
          </a:prstGeom>
        </p:spPr>
        <p:txBody>
          <a:bodyPr>
            <a:noAutofit/>
          </a:bodyPr>
          <a:lstStyle>
            <a:lvl1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8205C"/>
                </a:solidFill>
                <a:latin typeface="Arial"/>
                <a:ea typeface="Arial"/>
                <a:cs typeface="Arial"/>
                <a:sym typeface="Arial" pitchFamily="34" charset="0"/>
              </a:defRPr>
            </a:lvl1pPr>
            <a:lvl2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8205C"/>
                </a:solidFill>
                <a:latin typeface="Arial"/>
                <a:ea typeface="Arial"/>
                <a:cs typeface="Arial"/>
                <a:sym typeface="Arial" pitchFamily="34" charset="0"/>
              </a:defRPr>
            </a:lvl2pPr>
            <a:lvl3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8205C"/>
                </a:solidFill>
                <a:latin typeface="Arial"/>
                <a:ea typeface="Arial"/>
                <a:cs typeface="Arial"/>
                <a:sym typeface="Arial" pitchFamily="34" charset="0"/>
              </a:defRPr>
            </a:lvl3pPr>
            <a:lvl4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8205C"/>
                </a:solidFill>
                <a:latin typeface="Arial"/>
                <a:ea typeface="Arial"/>
                <a:cs typeface="Arial"/>
                <a:sym typeface="Arial" pitchFamily="34" charset="0"/>
              </a:defRPr>
            </a:lvl4pPr>
            <a:lvl5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8205C"/>
                </a:solidFill>
                <a:latin typeface="Arial"/>
                <a:ea typeface="Arial"/>
                <a:cs typeface="Arial"/>
                <a:sym typeface="Arial" pitchFamily="34" charset="0"/>
              </a:defRPr>
            </a:lvl5pPr>
            <a:lvl6pPr indent="457200">
              <a:lnSpc>
                <a:spcPct val="90000"/>
              </a:lnSpc>
              <a:defRPr sz="2800" b="1">
                <a:solidFill>
                  <a:srgbClr val="08205C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914400">
              <a:lnSpc>
                <a:spcPct val="90000"/>
              </a:lnSpc>
              <a:defRPr sz="2800" b="1">
                <a:solidFill>
                  <a:srgbClr val="08205C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1371600">
              <a:lnSpc>
                <a:spcPct val="90000"/>
              </a:lnSpc>
              <a:defRPr sz="2800" b="1">
                <a:solidFill>
                  <a:srgbClr val="08205C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1828800">
              <a:lnSpc>
                <a:spcPct val="90000"/>
              </a:lnSpc>
              <a:defRPr sz="2800" b="1">
                <a:solidFill>
                  <a:srgbClr val="08205C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GB" sz="2000" kern="0" dirty="0" smtClean="0">
                <a:solidFill>
                  <a:srgbClr val="002060"/>
                </a:solidFill>
              </a:rPr>
              <a:t>Synergy with Bank </a:t>
            </a:r>
            <a:r>
              <a:rPr lang="en-GB" sz="2000" kern="0" dirty="0" err="1" smtClean="0">
                <a:solidFill>
                  <a:srgbClr val="002060"/>
                </a:solidFill>
              </a:rPr>
              <a:t>Mandiri</a:t>
            </a:r>
            <a:r>
              <a:rPr lang="en-GB" sz="2000" kern="0" dirty="0" smtClean="0">
                <a:solidFill>
                  <a:srgbClr val="002060"/>
                </a:solidFill>
              </a:rPr>
              <a:t> Group</a:t>
            </a:r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78591" y="2882277"/>
            <a:ext cx="1636183" cy="704391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73220" y="2906829"/>
            <a:ext cx="1860473" cy="652798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909" y="1224020"/>
            <a:ext cx="1518196" cy="833652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76387" y="1330386"/>
            <a:ext cx="1568450" cy="643467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76387" y="2096527"/>
            <a:ext cx="1654140" cy="734771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59117" y="1285012"/>
            <a:ext cx="1490525" cy="769453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59117" y="2062663"/>
            <a:ext cx="1542372" cy="705962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57387" y="2883680"/>
            <a:ext cx="1425686" cy="702988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 rotWithShape="1"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0122" y="2765351"/>
            <a:ext cx="1493139" cy="878709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 rotWithShape="1"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66697" y="2024852"/>
            <a:ext cx="1767385" cy="548888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 rotWithShape="1"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23239" y="2520296"/>
            <a:ext cx="1690157" cy="379926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825237" y="1279517"/>
            <a:ext cx="1508845" cy="694336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0122" y="2066682"/>
            <a:ext cx="1665208" cy="813090"/>
          </a:xfrm>
          <a:prstGeom prst="rect">
            <a:avLst/>
          </a:prstGeom>
        </p:spPr>
      </p:pic>
      <p:sp>
        <p:nvSpPr>
          <p:cNvPr id="56" name="Rectangle 55"/>
          <p:cNvSpPr/>
          <p:nvPr/>
        </p:nvSpPr>
        <p:spPr>
          <a:xfrm>
            <a:off x="640123" y="4003663"/>
            <a:ext cx="7516569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dirty="0" smtClean="0">
                <a:solidFill>
                  <a:srgbClr val="333333"/>
                </a:solidFill>
                <a:latin typeface="Helvetica" charset="0"/>
                <a:ea typeface="Helvetica" charset="0"/>
                <a:cs typeface="Helvetica" charset="0"/>
              </a:rPr>
              <a:t>MCI is uniquely position to be the best partner for </a:t>
            </a:r>
            <a:r>
              <a:rPr lang="en-US" sz="2000" dirty="0" err="1" smtClean="0">
                <a:solidFill>
                  <a:srgbClr val="333333"/>
                </a:solidFill>
                <a:latin typeface="Helvetica" charset="0"/>
                <a:ea typeface="Helvetica" charset="0"/>
                <a:cs typeface="Helvetica" charset="0"/>
              </a:rPr>
              <a:t>fintech</a:t>
            </a:r>
            <a:r>
              <a:rPr lang="en-US" sz="2000" dirty="0" smtClean="0">
                <a:solidFill>
                  <a:srgbClr val="333333"/>
                </a:solidFill>
                <a:latin typeface="Helvetica" charset="0"/>
                <a:ea typeface="Helvetica" charset="0"/>
                <a:cs typeface="Helvetica" charset="0"/>
              </a:rPr>
              <a:t> startups to grow exponentially by leveraging Bank </a:t>
            </a:r>
            <a:r>
              <a:rPr lang="en-US" sz="2000" dirty="0" err="1" smtClean="0">
                <a:solidFill>
                  <a:srgbClr val="333333"/>
                </a:solidFill>
                <a:latin typeface="Helvetica" charset="0"/>
                <a:ea typeface="Helvetica" charset="0"/>
                <a:cs typeface="Helvetica" charset="0"/>
              </a:rPr>
              <a:t>Mandiri</a:t>
            </a:r>
            <a:r>
              <a:rPr lang="en-US" sz="2000" dirty="0" smtClean="0">
                <a:solidFill>
                  <a:srgbClr val="333333"/>
                </a:solidFill>
                <a:latin typeface="Helvetica" charset="0"/>
                <a:ea typeface="Helvetica" charset="0"/>
                <a:cs typeface="Helvetica" charset="0"/>
              </a:rPr>
              <a:t> Group network of strategic subsidiaries and business units within Financial service Industries.</a:t>
            </a:r>
          </a:p>
          <a:p>
            <a:pPr algn="just"/>
            <a:endParaRPr lang="en-US" sz="2000" b="0" i="0" dirty="0">
              <a:solidFill>
                <a:srgbClr val="333333"/>
              </a:solidFill>
              <a:effectLst/>
              <a:latin typeface="Helvetica" charset="0"/>
              <a:ea typeface="Helvetica" charset="0"/>
              <a:cs typeface="Helvetica" charset="0"/>
            </a:endParaRPr>
          </a:p>
          <a:p>
            <a:pPr algn="just"/>
            <a:r>
              <a:rPr lang="en-US" sz="2000" dirty="0" smtClean="0">
                <a:solidFill>
                  <a:srgbClr val="333333"/>
                </a:solidFill>
                <a:latin typeface="Helvetica" charset="0"/>
                <a:ea typeface="Helvetica" charset="0"/>
                <a:cs typeface="Helvetica" charset="0"/>
              </a:rPr>
              <a:t>MCI act as synergy facilitator and support system for </a:t>
            </a:r>
            <a:r>
              <a:rPr lang="en-US" sz="2000" dirty="0" err="1" smtClean="0">
                <a:solidFill>
                  <a:srgbClr val="333333"/>
                </a:solidFill>
                <a:latin typeface="Helvetica" charset="0"/>
                <a:ea typeface="Helvetica" charset="0"/>
                <a:cs typeface="Helvetica" charset="0"/>
              </a:rPr>
              <a:t>fintech</a:t>
            </a:r>
            <a:r>
              <a:rPr lang="en-US" sz="2000" dirty="0" smtClean="0">
                <a:solidFill>
                  <a:srgbClr val="333333"/>
                </a:solidFill>
                <a:latin typeface="Helvetica" charset="0"/>
                <a:ea typeface="Helvetica" charset="0"/>
                <a:cs typeface="Helvetica" charset="0"/>
              </a:rPr>
              <a:t> startups who want to strengthen their presence in Indonesia</a:t>
            </a:r>
            <a:endParaRPr lang="en-US" sz="2000" b="0" i="0" dirty="0">
              <a:solidFill>
                <a:srgbClr val="333333"/>
              </a:solidFill>
              <a:effectLst/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8007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98164" y="6572795"/>
            <a:ext cx="2133600" cy="273844"/>
          </a:xfrm>
        </p:spPr>
        <p:txBody>
          <a:bodyPr/>
          <a:lstStyle/>
          <a:p>
            <a:fld id="{D60D1EDE-7116-2443-9BDD-368CE5B37660}" type="slidenum">
              <a:rPr lang="en-US" smtClean="0"/>
              <a:t>13</a:t>
            </a:fld>
            <a:endParaRPr lang="en-US" dirty="0"/>
          </a:p>
        </p:txBody>
      </p:sp>
      <p:sp>
        <p:nvSpPr>
          <p:cNvPr id="42" name="Title 2"/>
          <p:cNvSpPr txBox="1">
            <a:spLocks/>
          </p:cNvSpPr>
          <p:nvPr/>
        </p:nvSpPr>
        <p:spPr>
          <a:xfrm>
            <a:off x="640122" y="627529"/>
            <a:ext cx="8503878" cy="382042"/>
          </a:xfrm>
          <a:prstGeom prst="rect">
            <a:avLst/>
          </a:prstGeom>
        </p:spPr>
        <p:txBody>
          <a:bodyPr>
            <a:noAutofit/>
          </a:bodyPr>
          <a:lstStyle>
            <a:lvl1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8205C"/>
                </a:solidFill>
                <a:latin typeface="Arial"/>
                <a:ea typeface="Arial"/>
                <a:cs typeface="Arial"/>
                <a:sym typeface="Arial" pitchFamily="34" charset="0"/>
              </a:defRPr>
            </a:lvl1pPr>
            <a:lvl2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8205C"/>
                </a:solidFill>
                <a:latin typeface="Arial"/>
                <a:ea typeface="Arial"/>
                <a:cs typeface="Arial"/>
                <a:sym typeface="Arial" pitchFamily="34" charset="0"/>
              </a:defRPr>
            </a:lvl2pPr>
            <a:lvl3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8205C"/>
                </a:solidFill>
                <a:latin typeface="Arial"/>
                <a:ea typeface="Arial"/>
                <a:cs typeface="Arial"/>
                <a:sym typeface="Arial" pitchFamily="34" charset="0"/>
              </a:defRPr>
            </a:lvl3pPr>
            <a:lvl4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8205C"/>
                </a:solidFill>
                <a:latin typeface="Arial"/>
                <a:ea typeface="Arial"/>
                <a:cs typeface="Arial"/>
                <a:sym typeface="Arial" pitchFamily="34" charset="0"/>
              </a:defRPr>
            </a:lvl4pPr>
            <a:lvl5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8205C"/>
                </a:solidFill>
                <a:latin typeface="Arial"/>
                <a:ea typeface="Arial"/>
                <a:cs typeface="Arial"/>
                <a:sym typeface="Arial" pitchFamily="34" charset="0"/>
              </a:defRPr>
            </a:lvl5pPr>
            <a:lvl6pPr indent="457200">
              <a:lnSpc>
                <a:spcPct val="90000"/>
              </a:lnSpc>
              <a:defRPr sz="2800" b="1">
                <a:solidFill>
                  <a:srgbClr val="08205C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914400">
              <a:lnSpc>
                <a:spcPct val="90000"/>
              </a:lnSpc>
              <a:defRPr sz="2800" b="1">
                <a:solidFill>
                  <a:srgbClr val="08205C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1371600">
              <a:lnSpc>
                <a:spcPct val="90000"/>
              </a:lnSpc>
              <a:defRPr sz="2800" b="1">
                <a:solidFill>
                  <a:srgbClr val="08205C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1828800">
              <a:lnSpc>
                <a:spcPct val="90000"/>
              </a:lnSpc>
              <a:defRPr sz="2800" b="1">
                <a:solidFill>
                  <a:srgbClr val="08205C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GB" sz="2000" kern="0" dirty="0" smtClean="0">
                <a:solidFill>
                  <a:srgbClr val="002060"/>
                </a:solidFill>
              </a:rPr>
              <a:t>What MCI look before investing into </a:t>
            </a:r>
            <a:r>
              <a:rPr lang="en-GB" sz="2000" kern="0" dirty="0" err="1" smtClean="0">
                <a:solidFill>
                  <a:srgbClr val="002060"/>
                </a:solidFill>
              </a:rPr>
              <a:t>fintech</a:t>
            </a:r>
            <a:r>
              <a:rPr lang="en-GB" sz="2000" kern="0" dirty="0" smtClean="0">
                <a:solidFill>
                  <a:srgbClr val="002060"/>
                </a:solidFill>
              </a:rPr>
              <a:t> </a:t>
            </a:r>
            <a:r>
              <a:rPr lang="en-GB" sz="2000" kern="0" dirty="0" err="1" smtClean="0">
                <a:solidFill>
                  <a:srgbClr val="002060"/>
                </a:solidFill>
              </a:rPr>
              <a:t>startups</a:t>
            </a:r>
            <a:r>
              <a:rPr lang="en-GB" sz="2000" kern="0" dirty="0">
                <a:solidFill>
                  <a:srgbClr val="002060"/>
                </a:solidFill>
              </a:rPr>
              <a:t>?</a:t>
            </a:r>
            <a:r>
              <a:rPr lang="en-GB" sz="2000" kern="0" dirty="0" smtClean="0">
                <a:solidFill>
                  <a:srgbClr val="002060"/>
                </a:solidFill>
              </a:rPr>
              <a:t> </a:t>
            </a:r>
            <a:r>
              <a:rPr lang="en-GB" sz="2000" kern="0" dirty="0">
                <a:solidFill>
                  <a:srgbClr val="002060"/>
                </a:solidFill>
              </a:rPr>
              <a:t>4Ps Rules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0123" y="1173110"/>
            <a:ext cx="1885330" cy="143886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screen"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5971" y="1179510"/>
            <a:ext cx="1508444" cy="143905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640122" y="3376356"/>
            <a:ext cx="1885331" cy="2879301"/>
          </a:xfrm>
          <a:prstGeom prst="rect">
            <a:avLst/>
          </a:prstGeom>
          <a:solidFill>
            <a:srgbClr val="002060"/>
          </a:solidFill>
          <a:ln>
            <a:noFill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marL="285750" indent="-196850">
              <a:buFont typeface="Arial" charset="0"/>
              <a:buChar char="•"/>
            </a:pPr>
            <a:r>
              <a:rPr lang="en-US" sz="1300" b="1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Mix of relevant </a:t>
            </a:r>
            <a:r>
              <a:rPr lang="en-US" sz="1300" b="1" dirty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domain experience </a:t>
            </a:r>
            <a:r>
              <a:rPr lang="en-US" sz="1300" b="1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(Finance &amp; IT)</a:t>
            </a:r>
          </a:p>
          <a:p>
            <a:pPr marL="285750" indent="-196850">
              <a:buFont typeface="Arial" charset="0"/>
              <a:buChar char="•"/>
            </a:pPr>
            <a:endParaRPr lang="en-US" sz="1300" b="1" dirty="0">
              <a:solidFill>
                <a:schemeClr val="bg1"/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285750" indent="-196850">
              <a:buFont typeface="Arial" charset="0"/>
              <a:buChar char="•"/>
            </a:pPr>
            <a:r>
              <a:rPr lang="en-US" sz="1300" b="1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Capability execute the business plan</a:t>
            </a:r>
          </a:p>
          <a:p>
            <a:pPr marL="285750" indent="-196850">
              <a:buFont typeface="Arial" charset="0"/>
              <a:buChar char="•"/>
            </a:pPr>
            <a:endParaRPr lang="en-US" sz="1300" b="1" dirty="0" smtClean="0">
              <a:solidFill>
                <a:schemeClr val="bg1"/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285750" indent="-196850">
              <a:buFont typeface="Arial" charset="0"/>
              <a:buChar char="•"/>
            </a:pPr>
            <a:r>
              <a:rPr lang="en-US" sz="1300" b="1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Strong motivation of </a:t>
            </a:r>
            <a:r>
              <a:rPr lang="en-US" sz="1300" b="1" dirty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the </a:t>
            </a:r>
            <a:r>
              <a:rPr lang="en-US" sz="1300" b="1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founders</a:t>
            </a:r>
          </a:p>
          <a:p>
            <a:pPr marL="285750" indent="-196850">
              <a:buFont typeface="Arial" charset="0"/>
              <a:buChar char="•"/>
            </a:pPr>
            <a:endParaRPr lang="en-US" sz="1300" b="1" dirty="0">
              <a:solidFill>
                <a:schemeClr val="bg1"/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285750" indent="-196850">
              <a:buFont typeface="Arial" charset="0"/>
              <a:buChar char="•"/>
            </a:pPr>
            <a:r>
              <a:rPr lang="en-US" sz="1300" b="1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Deeply understand conventional financial practice and regulation</a:t>
            </a:r>
            <a:endParaRPr lang="en-US" sz="1300" b="1" dirty="0">
              <a:solidFill>
                <a:schemeClr val="bg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4701515" y="3376353"/>
            <a:ext cx="1857339" cy="2879304"/>
          </a:xfrm>
          <a:prstGeom prst="rect">
            <a:avLst/>
          </a:prstGeom>
          <a:solidFill>
            <a:srgbClr val="002060"/>
          </a:solidFill>
          <a:ln>
            <a:noFill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marL="231775" indent="-160338">
              <a:buFont typeface="Arial" charset="0"/>
              <a:buChar char="•"/>
            </a:pPr>
            <a:r>
              <a:rPr lang="en-US" sz="1300" b="1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Enormous </a:t>
            </a:r>
            <a:r>
              <a:rPr lang="en-US" sz="1300" b="1" dirty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addressable </a:t>
            </a:r>
            <a:r>
              <a:rPr lang="en-US" sz="1300" b="1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market with huge upside potential</a:t>
            </a:r>
          </a:p>
          <a:p>
            <a:pPr marL="231775" indent="-160338">
              <a:buFont typeface="Arial" charset="0"/>
              <a:buChar char="•"/>
            </a:pPr>
            <a:endParaRPr lang="en-US" sz="1300" b="1" dirty="0">
              <a:solidFill>
                <a:schemeClr val="bg1"/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231775" indent="-160338">
              <a:buFont typeface="Arial" charset="0"/>
              <a:buChar char="•"/>
            </a:pPr>
            <a:r>
              <a:rPr lang="en-US" sz="1300" b="1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Unfair Advantage that will allow to beat the competition</a:t>
            </a:r>
          </a:p>
          <a:p>
            <a:pPr marL="231775" indent="-160338">
              <a:buFont typeface="Arial" charset="0"/>
              <a:buChar char="•"/>
            </a:pPr>
            <a:endParaRPr lang="en-US" sz="1300" b="1" dirty="0">
              <a:solidFill>
                <a:schemeClr val="bg1"/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231775" indent="-160338">
              <a:buFont typeface="Arial" charset="0"/>
              <a:buChar char="•"/>
            </a:pPr>
            <a:r>
              <a:rPr lang="en-US" sz="1300" b="1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Right timing on market readiness to  adopt the product (especially to cater the unbanked)</a:t>
            </a:r>
          </a:p>
        </p:txBody>
      </p:sp>
      <p:sp>
        <p:nvSpPr>
          <p:cNvPr id="47" name="Rectangle 46"/>
          <p:cNvSpPr/>
          <p:nvPr/>
        </p:nvSpPr>
        <p:spPr>
          <a:xfrm>
            <a:off x="640122" y="2738161"/>
            <a:ext cx="1885331" cy="518596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marL="0" marR="0" indent="0" algn="ctr" defTabSz="3429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5F5"/>
              </a:buClr>
              <a:buSzTx/>
              <a:buFont typeface="Helvetica"/>
              <a:buNone/>
              <a:tabLst/>
            </a:pPr>
            <a:r>
              <a:rPr lang="en-US" sz="2000" b="1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People</a:t>
            </a:r>
          </a:p>
        </p:txBody>
      </p:sp>
      <p:sp>
        <p:nvSpPr>
          <p:cNvPr id="48" name="Rectangle 47"/>
          <p:cNvSpPr/>
          <p:nvPr/>
        </p:nvSpPr>
        <p:spPr>
          <a:xfrm>
            <a:off x="2687203" y="2741361"/>
            <a:ext cx="1857339" cy="518596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marL="0" marR="0" indent="0" algn="ctr" defTabSz="3429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5F5"/>
              </a:buClr>
              <a:buSzTx/>
              <a:buFont typeface="Helvetica"/>
              <a:buNone/>
              <a:tabLst/>
            </a:pPr>
            <a:r>
              <a:rPr lang="en-US" sz="2000" b="1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Product</a:t>
            </a:r>
          </a:p>
        </p:txBody>
      </p:sp>
      <p:sp>
        <p:nvSpPr>
          <p:cNvPr id="50" name="Rectangle 49"/>
          <p:cNvSpPr/>
          <p:nvPr/>
        </p:nvSpPr>
        <p:spPr>
          <a:xfrm>
            <a:off x="6753375" y="2738161"/>
            <a:ext cx="1857339" cy="518596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marL="0" marR="0" indent="0" algn="ctr" defTabSz="3429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5F5"/>
              </a:buClr>
              <a:buSzTx/>
              <a:buFont typeface="Helvetica"/>
              <a:buNone/>
              <a:tabLst/>
            </a:pPr>
            <a:r>
              <a:rPr lang="en-US" sz="2000" b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Performance</a:t>
            </a:r>
            <a:endParaRPr lang="en-US" sz="2000" b="1" dirty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 cstate="screen"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53375" y="1003170"/>
            <a:ext cx="1857339" cy="1602593"/>
          </a:xfrm>
          <a:prstGeom prst="rect">
            <a:avLst/>
          </a:prstGeom>
        </p:spPr>
      </p:pic>
      <p:sp>
        <p:nvSpPr>
          <p:cNvPr id="51" name="Rectangle 50"/>
          <p:cNvSpPr/>
          <p:nvPr/>
        </p:nvSpPr>
        <p:spPr>
          <a:xfrm>
            <a:off x="6753375" y="3376353"/>
            <a:ext cx="1857339" cy="2879304"/>
          </a:xfrm>
          <a:prstGeom prst="rect">
            <a:avLst/>
          </a:prstGeom>
          <a:solidFill>
            <a:srgbClr val="002060"/>
          </a:solidFill>
          <a:ln>
            <a:noFill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marL="285750" indent="-233363">
              <a:buFont typeface="Arial" charset="0"/>
              <a:buChar char="•"/>
            </a:pPr>
            <a:r>
              <a:rPr lang="en-US" sz="1300" b="1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Exponential yet healthy growth (min. 20% </a:t>
            </a:r>
            <a:r>
              <a:rPr lang="en-US" sz="1300" b="1" dirty="0" err="1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MoM</a:t>
            </a:r>
            <a:r>
              <a:rPr lang="en-US" sz="1300" b="1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)</a:t>
            </a:r>
          </a:p>
          <a:p>
            <a:pPr marL="285750" indent="-233363">
              <a:buFont typeface="Arial" charset="0"/>
              <a:buChar char="•"/>
            </a:pPr>
            <a:endParaRPr lang="en-US" sz="1300" b="1" dirty="0">
              <a:solidFill>
                <a:schemeClr val="bg1"/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285750" indent="-233363">
              <a:buFont typeface="Arial" charset="0"/>
              <a:buChar char="•"/>
            </a:pPr>
            <a:r>
              <a:rPr lang="en-US" sz="1300" b="1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Secure Stellar Growth partner (e.g. big existing conventional player) that fits with the need of the company</a:t>
            </a:r>
            <a:endParaRPr lang="en-US" sz="1300" b="1" dirty="0">
              <a:solidFill>
                <a:schemeClr val="bg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5" cstate="screen"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13858" y="1179510"/>
            <a:ext cx="1432655" cy="1432655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4706293" y="2744562"/>
            <a:ext cx="1857339" cy="518596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marL="0" marR="0" indent="0" algn="ctr" defTabSz="3429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5F5"/>
              </a:buClr>
              <a:buSzTx/>
              <a:buFont typeface="Helvetica"/>
              <a:buNone/>
              <a:tabLst/>
            </a:pPr>
            <a:r>
              <a:rPr lang="en-US" sz="2000" b="1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Potential</a:t>
            </a:r>
          </a:p>
        </p:txBody>
      </p:sp>
      <p:sp>
        <p:nvSpPr>
          <p:cNvPr id="18" name="Rectangle 17"/>
          <p:cNvSpPr/>
          <p:nvPr/>
        </p:nvSpPr>
        <p:spPr>
          <a:xfrm>
            <a:off x="2687203" y="3376353"/>
            <a:ext cx="1885331" cy="2879304"/>
          </a:xfrm>
          <a:prstGeom prst="rect">
            <a:avLst/>
          </a:prstGeom>
          <a:solidFill>
            <a:srgbClr val="002060"/>
          </a:solidFill>
          <a:ln>
            <a:noFill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marL="285750" indent="-196850">
              <a:buFont typeface="Arial" charset="0"/>
              <a:buChar char="•"/>
            </a:pPr>
            <a:r>
              <a:rPr lang="en-US" sz="1300" b="1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User friendly product (both for the banked and the unbanked)</a:t>
            </a:r>
          </a:p>
          <a:p>
            <a:pPr marL="285750" indent="-196850">
              <a:buFont typeface="Arial" charset="0"/>
              <a:buChar char="•"/>
            </a:pPr>
            <a:endParaRPr lang="en-US" sz="1300" b="1" dirty="0">
              <a:solidFill>
                <a:schemeClr val="bg1"/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285750" indent="-196850">
              <a:buFont typeface="Arial" charset="0"/>
              <a:buChar char="•"/>
            </a:pPr>
            <a:r>
              <a:rPr lang="en-US" sz="1300" b="1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Unique </a:t>
            </a:r>
            <a:r>
              <a:rPr lang="en-US" sz="1300" b="1" dirty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differentiated </a:t>
            </a:r>
            <a:r>
              <a:rPr lang="en-US" sz="1300" b="1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features, product, </a:t>
            </a:r>
            <a:r>
              <a:rPr lang="en-US" sz="1300" b="1" dirty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or </a:t>
            </a:r>
            <a:r>
              <a:rPr lang="en-US" sz="1300" b="1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service</a:t>
            </a:r>
          </a:p>
          <a:p>
            <a:pPr marL="285750" indent="-196850">
              <a:buFont typeface="Arial" charset="0"/>
              <a:buChar char="•"/>
            </a:pPr>
            <a:endParaRPr lang="en-US" sz="1300" b="1" dirty="0">
              <a:solidFill>
                <a:schemeClr val="bg1"/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285750" indent="-196850">
              <a:buFont typeface="Arial" charset="0"/>
              <a:buChar char="•"/>
            </a:pPr>
            <a:r>
              <a:rPr lang="en-US" sz="1300" b="1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Localize with the needs of the target market</a:t>
            </a:r>
          </a:p>
        </p:txBody>
      </p:sp>
    </p:spTree>
    <p:extLst>
      <p:ext uri="{BB962C8B-B14F-4D97-AF65-F5344CB8AC3E}">
        <p14:creationId xmlns:p14="http://schemas.microsoft.com/office/powerpoint/2010/main" val="455508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98164" y="6572795"/>
            <a:ext cx="2133600" cy="273844"/>
          </a:xfrm>
        </p:spPr>
        <p:txBody>
          <a:bodyPr/>
          <a:lstStyle/>
          <a:p>
            <a:fld id="{D60D1EDE-7116-2443-9BDD-368CE5B37660}" type="slidenum">
              <a:rPr lang="en-US" smtClean="0"/>
              <a:t>14</a:t>
            </a:fld>
            <a:endParaRPr lang="en-US" dirty="0"/>
          </a:p>
        </p:txBody>
      </p:sp>
      <p:sp>
        <p:nvSpPr>
          <p:cNvPr id="42" name="Title 2"/>
          <p:cNvSpPr txBox="1">
            <a:spLocks/>
          </p:cNvSpPr>
          <p:nvPr/>
        </p:nvSpPr>
        <p:spPr>
          <a:xfrm>
            <a:off x="640122" y="627529"/>
            <a:ext cx="8503878" cy="382042"/>
          </a:xfrm>
          <a:prstGeom prst="rect">
            <a:avLst/>
          </a:prstGeom>
        </p:spPr>
        <p:txBody>
          <a:bodyPr>
            <a:noAutofit/>
          </a:bodyPr>
          <a:lstStyle>
            <a:lvl1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8205C"/>
                </a:solidFill>
                <a:latin typeface="Arial"/>
                <a:ea typeface="Arial"/>
                <a:cs typeface="Arial"/>
                <a:sym typeface="Arial" pitchFamily="34" charset="0"/>
              </a:defRPr>
            </a:lvl1pPr>
            <a:lvl2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8205C"/>
                </a:solidFill>
                <a:latin typeface="Arial"/>
                <a:ea typeface="Arial"/>
                <a:cs typeface="Arial"/>
                <a:sym typeface="Arial" pitchFamily="34" charset="0"/>
              </a:defRPr>
            </a:lvl2pPr>
            <a:lvl3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8205C"/>
                </a:solidFill>
                <a:latin typeface="Arial"/>
                <a:ea typeface="Arial"/>
                <a:cs typeface="Arial"/>
                <a:sym typeface="Arial" pitchFamily="34" charset="0"/>
              </a:defRPr>
            </a:lvl3pPr>
            <a:lvl4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8205C"/>
                </a:solidFill>
                <a:latin typeface="Arial"/>
                <a:ea typeface="Arial"/>
                <a:cs typeface="Arial"/>
                <a:sym typeface="Arial" pitchFamily="34" charset="0"/>
              </a:defRPr>
            </a:lvl4pPr>
            <a:lvl5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8205C"/>
                </a:solidFill>
                <a:latin typeface="Arial"/>
                <a:ea typeface="Arial"/>
                <a:cs typeface="Arial"/>
                <a:sym typeface="Arial" pitchFamily="34" charset="0"/>
              </a:defRPr>
            </a:lvl5pPr>
            <a:lvl6pPr indent="457200">
              <a:lnSpc>
                <a:spcPct val="90000"/>
              </a:lnSpc>
              <a:defRPr sz="2800" b="1">
                <a:solidFill>
                  <a:srgbClr val="08205C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914400">
              <a:lnSpc>
                <a:spcPct val="90000"/>
              </a:lnSpc>
              <a:defRPr sz="2800" b="1">
                <a:solidFill>
                  <a:srgbClr val="08205C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1371600">
              <a:lnSpc>
                <a:spcPct val="90000"/>
              </a:lnSpc>
              <a:defRPr sz="2800" b="1">
                <a:solidFill>
                  <a:srgbClr val="08205C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1828800">
              <a:lnSpc>
                <a:spcPct val="90000"/>
              </a:lnSpc>
              <a:defRPr sz="2800" b="1">
                <a:solidFill>
                  <a:srgbClr val="08205C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GB" sz="2000" kern="0" dirty="0" smtClean="0">
                <a:solidFill>
                  <a:srgbClr val="002060"/>
                </a:solidFill>
              </a:rPr>
              <a:t>Case Study:                       4P’s</a:t>
            </a:r>
            <a:endParaRPr lang="en-GB" sz="2000" kern="0" dirty="0">
              <a:solidFill>
                <a:srgbClr val="00206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0123" y="1173110"/>
            <a:ext cx="1885330" cy="143886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screen"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5971" y="1179510"/>
            <a:ext cx="1508444" cy="1439055"/>
          </a:xfrm>
          <a:prstGeom prst="rect">
            <a:avLst/>
          </a:prstGeom>
        </p:spPr>
      </p:pic>
      <p:sp>
        <p:nvSpPr>
          <p:cNvPr id="47" name="Rectangle 46"/>
          <p:cNvSpPr/>
          <p:nvPr/>
        </p:nvSpPr>
        <p:spPr>
          <a:xfrm>
            <a:off x="640122" y="2738161"/>
            <a:ext cx="1885331" cy="518596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marL="0" marR="0" indent="0" algn="ctr" defTabSz="3429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5F5"/>
              </a:buClr>
              <a:buSzTx/>
              <a:buFont typeface="Helvetica"/>
              <a:buNone/>
              <a:tabLst/>
            </a:pPr>
            <a:r>
              <a:rPr lang="en-US" sz="2000" b="1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People</a:t>
            </a:r>
          </a:p>
        </p:txBody>
      </p:sp>
      <p:sp>
        <p:nvSpPr>
          <p:cNvPr id="48" name="Rectangle 47"/>
          <p:cNvSpPr/>
          <p:nvPr/>
        </p:nvSpPr>
        <p:spPr>
          <a:xfrm>
            <a:off x="2687203" y="2741361"/>
            <a:ext cx="1857339" cy="518596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marL="0" marR="0" indent="0" algn="ctr" defTabSz="3429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5F5"/>
              </a:buClr>
              <a:buSzTx/>
              <a:buFont typeface="Helvetica"/>
              <a:buNone/>
              <a:tabLst/>
            </a:pPr>
            <a:r>
              <a:rPr lang="en-US" sz="2000" b="1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Product</a:t>
            </a:r>
          </a:p>
        </p:txBody>
      </p:sp>
      <p:sp>
        <p:nvSpPr>
          <p:cNvPr id="50" name="Rectangle 49"/>
          <p:cNvSpPr/>
          <p:nvPr/>
        </p:nvSpPr>
        <p:spPr>
          <a:xfrm>
            <a:off x="6753375" y="2738161"/>
            <a:ext cx="1857339" cy="518596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marL="0" marR="0" indent="0" algn="ctr" defTabSz="3429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5F5"/>
              </a:buClr>
              <a:buSzTx/>
              <a:buFont typeface="Helvetica"/>
              <a:buNone/>
              <a:tabLst/>
            </a:pPr>
            <a:r>
              <a:rPr lang="en-US" sz="2000" b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Performance</a:t>
            </a:r>
            <a:endParaRPr lang="en-US" sz="2000" b="1" dirty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 cstate="screen"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53375" y="1003170"/>
            <a:ext cx="1857339" cy="160259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 cstate="screen"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13858" y="1179510"/>
            <a:ext cx="1432655" cy="1432655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4706293" y="2744562"/>
            <a:ext cx="1857339" cy="518596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marL="0" marR="0" indent="0" algn="ctr" defTabSz="3429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5F5"/>
              </a:buClr>
              <a:buSzTx/>
              <a:buFont typeface="Helvetica"/>
              <a:buNone/>
              <a:tabLst/>
            </a:pPr>
            <a:r>
              <a:rPr lang="en-US" sz="2000" b="1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Potential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03698" y="3285784"/>
            <a:ext cx="921754" cy="957625"/>
          </a:xfrm>
          <a:prstGeom prst="ellipse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907"/>
          <a:stretch/>
        </p:blipFill>
        <p:spPr>
          <a:xfrm>
            <a:off x="598108" y="3285785"/>
            <a:ext cx="984679" cy="957625"/>
          </a:xfrm>
          <a:prstGeom prst="ellipse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40773" y="4301464"/>
            <a:ext cx="984679" cy="98467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5433" y="4286950"/>
            <a:ext cx="1015340" cy="101534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5433" y="5360344"/>
            <a:ext cx="2000019" cy="25000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5433" y="5648581"/>
            <a:ext cx="2000019" cy="49226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87203" y="3285784"/>
            <a:ext cx="1829348" cy="98025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13" cstate="screen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100000" l="13782" r="8974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13005" t="18838" r="13818"/>
          <a:stretch/>
        </p:blipFill>
        <p:spPr>
          <a:xfrm>
            <a:off x="2687203" y="4403064"/>
            <a:ext cx="919796" cy="1634879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15" cstate="screen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24155" b="90097" l="15036" r="8405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15425" t="22289" r="15632" b="8512"/>
          <a:stretch/>
        </p:blipFill>
        <p:spPr>
          <a:xfrm rot="16200000">
            <a:off x="3281501" y="4727860"/>
            <a:ext cx="1634879" cy="985286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53375" y="3285784"/>
            <a:ext cx="1858449" cy="176604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53375" y="5080851"/>
            <a:ext cx="1857339" cy="1000929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06293" y="3285785"/>
            <a:ext cx="1839387" cy="2752158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 rotWithShape="1">
          <a:blip r:embed="rId2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58113" y="449942"/>
            <a:ext cx="1461542" cy="559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860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98164" y="6572795"/>
            <a:ext cx="2133600" cy="273844"/>
          </a:xfrm>
        </p:spPr>
        <p:txBody>
          <a:bodyPr/>
          <a:lstStyle/>
          <a:p>
            <a:fld id="{D60D1EDE-7116-2443-9BDD-368CE5B37660}" type="slidenum">
              <a:rPr lang="en-US" smtClean="0"/>
              <a:t>15</a:t>
            </a:fld>
            <a:endParaRPr lang="en-US" dirty="0"/>
          </a:p>
        </p:txBody>
      </p:sp>
      <p:sp>
        <p:nvSpPr>
          <p:cNvPr id="42" name="Title 2"/>
          <p:cNvSpPr txBox="1">
            <a:spLocks/>
          </p:cNvSpPr>
          <p:nvPr/>
        </p:nvSpPr>
        <p:spPr>
          <a:xfrm>
            <a:off x="640122" y="627529"/>
            <a:ext cx="8503878" cy="382042"/>
          </a:xfrm>
          <a:prstGeom prst="rect">
            <a:avLst/>
          </a:prstGeom>
        </p:spPr>
        <p:txBody>
          <a:bodyPr>
            <a:noAutofit/>
          </a:bodyPr>
          <a:lstStyle>
            <a:lvl1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8205C"/>
                </a:solidFill>
                <a:latin typeface="Arial"/>
                <a:ea typeface="Arial"/>
                <a:cs typeface="Arial"/>
                <a:sym typeface="Arial" pitchFamily="34" charset="0"/>
              </a:defRPr>
            </a:lvl1pPr>
            <a:lvl2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8205C"/>
                </a:solidFill>
                <a:latin typeface="Arial"/>
                <a:ea typeface="Arial"/>
                <a:cs typeface="Arial"/>
                <a:sym typeface="Arial" pitchFamily="34" charset="0"/>
              </a:defRPr>
            </a:lvl2pPr>
            <a:lvl3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8205C"/>
                </a:solidFill>
                <a:latin typeface="Arial"/>
                <a:ea typeface="Arial"/>
                <a:cs typeface="Arial"/>
                <a:sym typeface="Arial" pitchFamily="34" charset="0"/>
              </a:defRPr>
            </a:lvl3pPr>
            <a:lvl4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8205C"/>
                </a:solidFill>
                <a:latin typeface="Arial"/>
                <a:ea typeface="Arial"/>
                <a:cs typeface="Arial"/>
                <a:sym typeface="Arial" pitchFamily="34" charset="0"/>
              </a:defRPr>
            </a:lvl4pPr>
            <a:lvl5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8205C"/>
                </a:solidFill>
                <a:latin typeface="Arial"/>
                <a:ea typeface="Arial"/>
                <a:cs typeface="Arial"/>
                <a:sym typeface="Arial" pitchFamily="34" charset="0"/>
              </a:defRPr>
            </a:lvl5pPr>
            <a:lvl6pPr indent="457200">
              <a:lnSpc>
                <a:spcPct val="90000"/>
              </a:lnSpc>
              <a:defRPr sz="2800" b="1">
                <a:solidFill>
                  <a:srgbClr val="08205C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914400">
              <a:lnSpc>
                <a:spcPct val="90000"/>
              </a:lnSpc>
              <a:defRPr sz="2800" b="1">
                <a:solidFill>
                  <a:srgbClr val="08205C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1371600">
              <a:lnSpc>
                <a:spcPct val="90000"/>
              </a:lnSpc>
              <a:defRPr sz="2800" b="1">
                <a:solidFill>
                  <a:srgbClr val="08205C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1828800">
              <a:lnSpc>
                <a:spcPct val="90000"/>
              </a:lnSpc>
              <a:defRPr sz="2800" b="1">
                <a:solidFill>
                  <a:srgbClr val="08205C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GB" sz="2000" kern="0" dirty="0" smtClean="0">
                <a:solidFill>
                  <a:srgbClr val="002060"/>
                </a:solidFill>
              </a:rPr>
              <a:t>Focus on these 3 Key Category Metrics</a:t>
            </a:r>
            <a:endParaRPr lang="en-GB" sz="2000" kern="0" dirty="0">
              <a:solidFill>
                <a:srgbClr val="002060"/>
              </a:solidFill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2027838" y="1180237"/>
            <a:ext cx="2152276" cy="44628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rtlCol="0" anchor="ctr"/>
          <a:lstStyle/>
          <a:p>
            <a:pPr algn="ctr" defTabSz="316531" fontAlgn="auto">
              <a:spcBef>
                <a:spcPts val="0"/>
              </a:spcBef>
              <a:spcAft>
                <a:spcPts val="0"/>
              </a:spcAft>
              <a:buClr>
                <a:srgbClr val="F5F5F5"/>
              </a:buClr>
            </a:pPr>
            <a:r>
              <a:rPr lang="en-US" sz="2000" b="1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Metrics</a:t>
            </a:r>
            <a:endParaRPr lang="en-US" sz="2000" b="1" dirty="0">
              <a:solidFill>
                <a:schemeClr val="bg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198164" y="1778427"/>
            <a:ext cx="1686237" cy="1369892"/>
          </a:xfrm>
          <a:prstGeom prst="rect">
            <a:avLst/>
          </a:prstGeom>
          <a:solidFill>
            <a:srgbClr val="FFC000">
              <a:alpha val="6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rtlCol="0" anchor="ctr"/>
          <a:lstStyle/>
          <a:p>
            <a:pPr algn="ctr" defTabSz="316531" fontAlgn="auto">
              <a:spcBef>
                <a:spcPts val="0"/>
              </a:spcBef>
              <a:spcAft>
                <a:spcPts val="0"/>
              </a:spcAft>
              <a:buClr>
                <a:srgbClr val="F5F5F5"/>
              </a:buClr>
            </a:pPr>
            <a:r>
              <a:rPr lang="en-US" sz="1800" b="1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FUNNEL</a:t>
            </a:r>
            <a:endParaRPr lang="en-US" sz="1800" b="1" dirty="0">
              <a:solidFill>
                <a:schemeClr val="bg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2027838" y="1778428"/>
            <a:ext cx="2152276" cy="642043"/>
          </a:xfrm>
          <a:prstGeom prst="rect">
            <a:avLst/>
          </a:prstGeom>
          <a:noFill/>
          <a:ln w="12700">
            <a:solidFill>
              <a:srgbClr val="08205C"/>
            </a:solidFill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rtlCol="0" anchor="t"/>
          <a:lstStyle/>
          <a:p>
            <a:pPr marL="231775" indent="-142875" defTabSz="316531" fontAlgn="auto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Arial" charset="0"/>
              <a:buChar char="•"/>
            </a:pPr>
            <a:endParaRPr lang="en-US" sz="1400" b="0" i="0" dirty="0" smtClean="0">
              <a:solidFill>
                <a:srgbClr val="002060"/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231775" indent="-142875" defTabSz="316531" fontAlgn="auto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Arial" charset="0"/>
              <a:buChar char="•"/>
            </a:pPr>
            <a:r>
              <a:rPr lang="en-US" sz="1400" b="0" i="0" dirty="0" smtClean="0">
                <a:solidFill>
                  <a:srgbClr val="002060"/>
                </a:solidFill>
                <a:latin typeface="Helvetica" charset="0"/>
                <a:ea typeface="Helvetica" charset="0"/>
                <a:cs typeface="Helvetica" charset="0"/>
              </a:rPr>
              <a:t>Unique Visit</a:t>
            </a:r>
            <a:endParaRPr lang="en-US" sz="1400" b="0" i="0" dirty="0">
              <a:solidFill>
                <a:srgbClr val="002060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72" name="Rectangle 71"/>
          <p:cNvSpPr/>
          <p:nvPr/>
        </p:nvSpPr>
        <p:spPr>
          <a:xfrm>
            <a:off x="198164" y="3315377"/>
            <a:ext cx="1686237" cy="1369892"/>
          </a:xfrm>
          <a:prstGeom prst="rect">
            <a:avLst/>
          </a:prstGeom>
          <a:solidFill>
            <a:srgbClr val="FFC000">
              <a:alpha val="6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rtlCol="0" anchor="ctr"/>
          <a:lstStyle/>
          <a:p>
            <a:pPr algn="ctr" defTabSz="316531" fontAlgn="auto">
              <a:spcBef>
                <a:spcPts val="0"/>
              </a:spcBef>
              <a:spcAft>
                <a:spcPts val="0"/>
              </a:spcAft>
              <a:buClr>
                <a:srgbClr val="F5F5F5"/>
              </a:buClr>
            </a:pPr>
            <a:r>
              <a:rPr lang="en-US" sz="1800" b="1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ENGAGEMENT</a:t>
            </a:r>
            <a:endParaRPr lang="en-US" sz="1800" b="1" dirty="0">
              <a:solidFill>
                <a:schemeClr val="bg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198164" y="4827854"/>
            <a:ext cx="1686237" cy="1369892"/>
          </a:xfrm>
          <a:prstGeom prst="rect">
            <a:avLst/>
          </a:prstGeom>
          <a:solidFill>
            <a:srgbClr val="FFC000">
              <a:alpha val="6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rtlCol="0" anchor="ctr"/>
          <a:lstStyle/>
          <a:p>
            <a:pPr algn="ctr" defTabSz="316531" fontAlgn="auto">
              <a:spcBef>
                <a:spcPts val="0"/>
              </a:spcBef>
              <a:spcAft>
                <a:spcPts val="0"/>
              </a:spcAft>
              <a:buClr>
                <a:srgbClr val="F5F5F5"/>
              </a:buClr>
            </a:pPr>
            <a:r>
              <a:rPr lang="en-US" sz="1800" b="1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FINANCIAL</a:t>
            </a:r>
            <a:endParaRPr lang="en-US" sz="1800" b="1" dirty="0">
              <a:solidFill>
                <a:schemeClr val="bg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4323551" y="1173431"/>
            <a:ext cx="2933590" cy="44628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rtlCol="0" anchor="ctr"/>
          <a:lstStyle/>
          <a:p>
            <a:pPr algn="ctr" defTabSz="316531" fontAlgn="auto">
              <a:spcBef>
                <a:spcPts val="0"/>
              </a:spcBef>
              <a:spcAft>
                <a:spcPts val="0"/>
              </a:spcAft>
              <a:buClr>
                <a:srgbClr val="F5F5F5"/>
              </a:buClr>
            </a:pPr>
            <a:r>
              <a:rPr lang="en-US" sz="2000" b="1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Conversion Status</a:t>
            </a:r>
            <a:endParaRPr lang="en-US" sz="2000" b="1" dirty="0">
              <a:solidFill>
                <a:schemeClr val="bg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4323551" y="1771621"/>
            <a:ext cx="2933590" cy="642044"/>
          </a:xfrm>
          <a:prstGeom prst="rect">
            <a:avLst/>
          </a:prstGeom>
          <a:noFill/>
          <a:ln w="12700">
            <a:solidFill>
              <a:srgbClr val="08205C"/>
            </a:solidFill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rtlCol="0" anchor="t"/>
          <a:lstStyle/>
          <a:p>
            <a:pPr marL="231775" indent="-142875" defTabSz="316531" fontAlgn="auto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Arial" charset="0"/>
              <a:buChar char="•"/>
            </a:pPr>
            <a:endParaRPr lang="en-US" sz="700" b="0" i="0" dirty="0" smtClean="0">
              <a:solidFill>
                <a:srgbClr val="002060"/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231775" indent="-142875" defTabSz="316531" fontAlgn="auto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Arial" charset="0"/>
              <a:buChar char="•"/>
            </a:pPr>
            <a:r>
              <a:rPr lang="en-US" sz="1400" b="0" i="0" dirty="0" smtClean="0">
                <a:solidFill>
                  <a:srgbClr val="002060"/>
                </a:solidFill>
                <a:latin typeface="Helvetica" charset="0"/>
                <a:ea typeface="Helvetica" charset="0"/>
                <a:cs typeface="Helvetica" charset="0"/>
              </a:rPr>
              <a:t>Potential Users coming </a:t>
            </a:r>
            <a:r>
              <a:rPr lang="en-US" sz="1400" b="0" i="0" dirty="0" smtClean="0">
                <a:solidFill>
                  <a:srgbClr val="002060"/>
                </a:solidFill>
                <a:latin typeface="Helvetica" charset="0"/>
                <a:ea typeface="Helvetica" charset="0"/>
                <a:cs typeface="Helvetica" charset="0"/>
              </a:rPr>
              <a:t>to website or platform </a:t>
            </a:r>
            <a:r>
              <a:rPr lang="en-US" sz="1400" b="0" i="0" dirty="0" smtClean="0">
                <a:solidFill>
                  <a:srgbClr val="002060"/>
                </a:solidFill>
                <a:latin typeface="Helvetica" charset="0"/>
                <a:ea typeface="Helvetica" charset="0"/>
                <a:cs typeface="Helvetica" charset="0"/>
              </a:rPr>
              <a:t>(from various sources)</a:t>
            </a:r>
            <a:endParaRPr lang="en-US" sz="1400" b="0" i="0" dirty="0">
              <a:solidFill>
                <a:srgbClr val="002060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90" name="Rectangle 89"/>
          <p:cNvSpPr/>
          <p:nvPr/>
        </p:nvSpPr>
        <p:spPr>
          <a:xfrm>
            <a:off x="2027838" y="2536538"/>
            <a:ext cx="2152276" cy="642043"/>
          </a:xfrm>
          <a:prstGeom prst="rect">
            <a:avLst/>
          </a:prstGeom>
          <a:noFill/>
          <a:ln w="12700">
            <a:solidFill>
              <a:srgbClr val="08205C"/>
            </a:solidFill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rtlCol="0" anchor="t"/>
          <a:lstStyle/>
          <a:p>
            <a:pPr marL="231775" indent="-142875" defTabSz="316531" fontAlgn="auto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Arial" charset="0"/>
              <a:buChar char="•"/>
            </a:pPr>
            <a:endParaRPr lang="en-US" sz="1400" b="0" i="0" dirty="0" smtClean="0">
              <a:solidFill>
                <a:srgbClr val="002060"/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231775" indent="-142875" defTabSz="316531" fontAlgn="auto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Arial" charset="0"/>
              <a:buChar char="•"/>
            </a:pPr>
            <a:r>
              <a:rPr lang="en-US" sz="1400" b="0" i="0" dirty="0" smtClean="0">
                <a:solidFill>
                  <a:srgbClr val="002060"/>
                </a:solidFill>
                <a:latin typeface="Helvetica" charset="0"/>
                <a:ea typeface="Helvetica" charset="0"/>
                <a:cs typeface="Helvetica" charset="0"/>
              </a:rPr>
              <a:t>Registered Users</a:t>
            </a:r>
            <a:endParaRPr lang="en-US" sz="1400" b="0" i="0" dirty="0">
              <a:solidFill>
                <a:srgbClr val="002060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91" name="Rectangle 90"/>
          <p:cNvSpPr/>
          <p:nvPr/>
        </p:nvSpPr>
        <p:spPr>
          <a:xfrm>
            <a:off x="2027838" y="3293400"/>
            <a:ext cx="2152276" cy="642043"/>
          </a:xfrm>
          <a:prstGeom prst="rect">
            <a:avLst/>
          </a:prstGeom>
          <a:noFill/>
          <a:ln w="12700">
            <a:solidFill>
              <a:srgbClr val="08205C"/>
            </a:solidFill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rtlCol="0" anchor="t"/>
          <a:lstStyle/>
          <a:p>
            <a:pPr marL="231775" indent="-142875" defTabSz="316531" fontAlgn="auto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Arial" charset="0"/>
              <a:buChar char="•"/>
            </a:pPr>
            <a:endParaRPr lang="en-US" sz="700" b="0" i="0" dirty="0" smtClean="0">
              <a:solidFill>
                <a:srgbClr val="002060"/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231775" indent="-142875" defTabSz="316531" fontAlgn="auto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Arial" charset="0"/>
              <a:buChar char="•"/>
            </a:pPr>
            <a:r>
              <a:rPr lang="en-US" sz="1400" b="0" i="0" dirty="0" smtClean="0">
                <a:solidFill>
                  <a:srgbClr val="002060"/>
                </a:solidFill>
                <a:latin typeface="Helvetica" charset="0"/>
                <a:ea typeface="Helvetica" charset="0"/>
                <a:cs typeface="Helvetica" charset="0"/>
              </a:rPr>
              <a:t>Monthly/Weekly/Daily Active Users</a:t>
            </a:r>
            <a:endParaRPr lang="en-US" sz="1400" b="0" i="0" dirty="0">
              <a:solidFill>
                <a:srgbClr val="002060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92" name="Rectangle 91"/>
          <p:cNvSpPr/>
          <p:nvPr/>
        </p:nvSpPr>
        <p:spPr>
          <a:xfrm>
            <a:off x="2027838" y="4037492"/>
            <a:ext cx="2152276" cy="642043"/>
          </a:xfrm>
          <a:prstGeom prst="rect">
            <a:avLst/>
          </a:prstGeom>
          <a:noFill/>
          <a:ln w="12700">
            <a:solidFill>
              <a:srgbClr val="08205C"/>
            </a:solidFill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rtlCol="0" anchor="t"/>
          <a:lstStyle/>
          <a:p>
            <a:pPr marL="231775" indent="-142875" defTabSz="316531" fontAlgn="auto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Arial" charset="0"/>
              <a:buChar char="•"/>
            </a:pPr>
            <a:endParaRPr lang="en-US" sz="1400" b="0" i="0" dirty="0" smtClean="0">
              <a:solidFill>
                <a:srgbClr val="002060"/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231775" indent="-142875" defTabSz="316531" fontAlgn="auto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Arial" charset="0"/>
              <a:buChar char="•"/>
            </a:pPr>
            <a:r>
              <a:rPr lang="en-US" sz="1400" b="0" i="0" dirty="0" smtClean="0">
                <a:solidFill>
                  <a:srgbClr val="002060"/>
                </a:solidFill>
                <a:latin typeface="Helvetica" charset="0"/>
                <a:ea typeface="Helvetica" charset="0"/>
                <a:cs typeface="Helvetica" charset="0"/>
              </a:rPr>
              <a:t>Churn Rate</a:t>
            </a:r>
            <a:endParaRPr lang="en-US" sz="1400" b="0" i="0" dirty="0">
              <a:solidFill>
                <a:srgbClr val="002060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94" name="Rectangle 93"/>
          <p:cNvSpPr/>
          <p:nvPr/>
        </p:nvSpPr>
        <p:spPr>
          <a:xfrm>
            <a:off x="2027838" y="4827854"/>
            <a:ext cx="2152276" cy="642043"/>
          </a:xfrm>
          <a:prstGeom prst="rect">
            <a:avLst/>
          </a:prstGeom>
          <a:noFill/>
          <a:ln w="12700">
            <a:solidFill>
              <a:srgbClr val="08205C"/>
            </a:solidFill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rtlCol="0" anchor="t"/>
          <a:lstStyle/>
          <a:p>
            <a:pPr marL="231775" indent="-142875" defTabSz="316531" fontAlgn="auto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Arial" charset="0"/>
              <a:buChar char="•"/>
            </a:pPr>
            <a:endParaRPr lang="en-US" sz="700" dirty="0">
              <a:solidFill>
                <a:srgbClr val="002060"/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231775" indent="-142875" defTabSz="316531" fontAlgn="auto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Arial" charset="0"/>
              <a:buChar char="•"/>
            </a:pPr>
            <a:r>
              <a:rPr lang="en-US" sz="1400" b="0" i="0" dirty="0" smtClean="0">
                <a:solidFill>
                  <a:srgbClr val="002060"/>
                </a:solidFill>
                <a:latin typeface="Helvetica" charset="0"/>
                <a:ea typeface="Helvetica" charset="0"/>
                <a:cs typeface="Helvetica" charset="0"/>
              </a:rPr>
              <a:t>Avg</a:t>
            </a:r>
            <a:r>
              <a:rPr lang="en-US" sz="1400" b="0" i="0" dirty="0" smtClean="0">
                <a:solidFill>
                  <a:srgbClr val="002060"/>
                </a:solidFill>
                <a:latin typeface="Helvetica" charset="0"/>
                <a:ea typeface="Helvetica" charset="0"/>
                <a:cs typeface="Helvetica" charset="0"/>
              </a:rPr>
              <a:t>. Revenue Per User (ARPU)</a:t>
            </a:r>
            <a:endParaRPr lang="en-US" sz="1400" b="0" i="0" dirty="0">
              <a:solidFill>
                <a:srgbClr val="002060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95" name="Rectangle 94"/>
          <p:cNvSpPr/>
          <p:nvPr/>
        </p:nvSpPr>
        <p:spPr>
          <a:xfrm>
            <a:off x="2027838" y="5555703"/>
            <a:ext cx="2152276" cy="642043"/>
          </a:xfrm>
          <a:prstGeom prst="rect">
            <a:avLst/>
          </a:prstGeom>
          <a:noFill/>
          <a:ln w="12700">
            <a:solidFill>
              <a:srgbClr val="08205C"/>
            </a:solidFill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rtlCol="0" anchor="t"/>
          <a:lstStyle/>
          <a:p>
            <a:pPr marL="231775" indent="-142875" defTabSz="316531" fontAlgn="auto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Arial" charset="0"/>
              <a:buChar char="•"/>
            </a:pPr>
            <a:endParaRPr lang="en-US" sz="700" b="0" i="0" dirty="0" smtClean="0">
              <a:solidFill>
                <a:srgbClr val="002060"/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231775" indent="-142875" defTabSz="316531" fontAlgn="auto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Arial" charset="0"/>
              <a:buChar char="•"/>
            </a:pPr>
            <a:r>
              <a:rPr lang="en-US" sz="1400" dirty="0" smtClean="0">
                <a:solidFill>
                  <a:srgbClr val="002060"/>
                </a:solidFill>
                <a:latin typeface="Helvetica" charset="0"/>
                <a:ea typeface="Helvetica" charset="0"/>
                <a:cs typeface="Helvetica" charset="0"/>
              </a:rPr>
              <a:t>Customer Acquisition Cost (CAC)</a:t>
            </a:r>
            <a:endParaRPr lang="en-US" sz="1400" b="0" i="0" dirty="0">
              <a:solidFill>
                <a:srgbClr val="002060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96" name="Rectangle 95"/>
          <p:cNvSpPr/>
          <p:nvPr/>
        </p:nvSpPr>
        <p:spPr>
          <a:xfrm>
            <a:off x="4323551" y="2498619"/>
            <a:ext cx="2933590" cy="642044"/>
          </a:xfrm>
          <a:prstGeom prst="rect">
            <a:avLst/>
          </a:prstGeom>
          <a:noFill/>
          <a:ln w="12700">
            <a:solidFill>
              <a:srgbClr val="08205C"/>
            </a:solidFill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rtlCol="0" anchor="t"/>
          <a:lstStyle/>
          <a:p>
            <a:pPr marL="231775" indent="-142875" defTabSz="316531" fontAlgn="auto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Arial" charset="0"/>
              <a:buChar char="•"/>
            </a:pPr>
            <a:endParaRPr lang="en-US" sz="700" b="0" i="0" dirty="0" smtClean="0">
              <a:solidFill>
                <a:srgbClr val="002060"/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231775" indent="-142875" defTabSz="316531" fontAlgn="auto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Arial" charset="0"/>
              <a:buChar char="•"/>
            </a:pPr>
            <a:r>
              <a:rPr lang="en-US" sz="1400" b="0" i="0" dirty="0" smtClean="0">
                <a:solidFill>
                  <a:srgbClr val="002060"/>
                </a:solidFill>
                <a:latin typeface="Helvetica" charset="0"/>
                <a:ea typeface="Helvetica" charset="0"/>
                <a:cs typeface="Helvetica" charset="0"/>
              </a:rPr>
              <a:t>After looking at your platform, users decide to sign up</a:t>
            </a:r>
            <a:endParaRPr lang="en-US" sz="1400" b="0" i="0" dirty="0">
              <a:solidFill>
                <a:srgbClr val="002060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97" name="Rectangle 96"/>
          <p:cNvSpPr/>
          <p:nvPr/>
        </p:nvSpPr>
        <p:spPr>
          <a:xfrm>
            <a:off x="4323551" y="3303688"/>
            <a:ext cx="2933590" cy="642044"/>
          </a:xfrm>
          <a:prstGeom prst="rect">
            <a:avLst/>
          </a:prstGeom>
          <a:noFill/>
          <a:ln w="12700">
            <a:solidFill>
              <a:srgbClr val="08205C"/>
            </a:solidFill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rtlCol="0" anchor="t"/>
          <a:lstStyle/>
          <a:p>
            <a:pPr marL="231775" indent="-142875" defTabSz="316531" fontAlgn="auto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Arial" charset="0"/>
              <a:buChar char="•"/>
            </a:pPr>
            <a:endParaRPr lang="en-US" sz="700" b="0" i="0" dirty="0" smtClean="0">
              <a:solidFill>
                <a:srgbClr val="002060"/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231775" indent="-142875" defTabSz="316531" fontAlgn="auto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Arial" charset="0"/>
              <a:buChar char="•"/>
            </a:pPr>
            <a:r>
              <a:rPr lang="en-US" sz="1400" b="0" i="0" dirty="0" smtClean="0">
                <a:solidFill>
                  <a:srgbClr val="002060"/>
                </a:solidFill>
                <a:latin typeface="Helvetica" charset="0"/>
                <a:ea typeface="Helvetica" charset="0"/>
                <a:cs typeface="Helvetica" charset="0"/>
              </a:rPr>
              <a:t>Number of users that actively </a:t>
            </a:r>
            <a:r>
              <a:rPr lang="en-US" sz="1400" dirty="0" smtClean="0">
                <a:solidFill>
                  <a:srgbClr val="002060"/>
                </a:solidFill>
                <a:latin typeface="Helvetica" charset="0"/>
                <a:ea typeface="Helvetica" charset="0"/>
                <a:cs typeface="Helvetica" charset="0"/>
              </a:rPr>
              <a:t>use</a:t>
            </a:r>
            <a:r>
              <a:rPr lang="en-US" sz="1400" b="0" i="0" dirty="0" smtClean="0">
                <a:solidFill>
                  <a:srgbClr val="002060"/>
                </a:solidFill>
                <a:latin typeface="Helvetica" charset="0"/>
                <a:ea typeface="Helvetica" charset="0"/>
                <a:cs typeface="Helvetica" charset="0"/>
              </a:rPr>
              <a:t> your platform in certain time</a:t>
            </a:r>
            <a:endParaRPr lang="en-US" sz="1400" b="0" i="0" dirty="0">
              <a:solidFill>
                <a:srgbClr val="002060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98" name="Rectangle 97"/>
          <p:cNvSpPr/>
          <p:nvPr/>
        </p:nvSpPr>
        <p:spPr>
          <a:xfrm>
            <a:off x="4323551" y="4030686"/>
            <a:ext cx="2933590" cy="642044"/>
          </a:xfrm>
          <a:prstGeom prst="rect">
            <a:avLst/>
          </a:prstGeom>
          <a:noFill/>
          <a:ln w="12700">
            <a:solidFill>
              <a:srgbClr val="08205C"/>
            </a:solidFill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rtlCol="0" anchor="t"/>
          <a:lstStyle/>
          <a:p>
            <a:pPr marL="231775" indent="-142875" defTabSz="316531" fontAlgn="auto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Arial" charset="0"/>
              <a:buChar char="•"/>
            </a:pPr>
            <a:endParaRPr lang="en-US" sz="700" b="0" i="0" dirty="0" smtClean="0">
              <a:solidFill>
                <a:srgbClr val="002060"/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231775" indent="-142875" defTabSz="316531" fontAlgn="auto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Arial" charset="0"/>
              <a:buChar char="•"/>
            </a:pPr>
            <a:r>
              <a:rPr lang="en-US" sz="1400" b="0" i="0" dirty="0" smtClean="0">
                <a:solidFill>
                  <a:srgbClr val="002060"/>
                </a:solidFill>
                <a:latin typeface="Helvetica" charset="0"/>
                <a:ea typeface="Helvetica" charset="0"/>
                <a:cs typeface="Helvetica" charset="0"/>
              </a:rPr>
              <a:t>Users that stop coming and paying at your platform</a:t>
            </a:r>
            <a:endParaRPr lang="en-US" sz="1400" b="0" i="0" dirty="0">
              <a:solidFill>
                <a:srgbClr val="002060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99" name="Rectangle 98"/>
          <p:cNvSpPr/>
          <p:nvPr/>
        </p:nvSpPr>
        <p:spPr>
          <a:xfrm>
            <a:off x="4323551" y="4833284"/>
            <a:ext cx="2933590" cy="642044"/>
          </a:xfrm>
          <a:prstGeom prst="rect">
            <a:avLst/>
          </a:prstGeom>
          <a:noFill/>
          <a:ln w="12700">
            <a:solidFill>
              <a:srgbClr val="08205C"/>
            </a:solidFill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rtlCol="0" anchor="t"/>
          <a:lstStyle/>
          <a:p>
            <a:pPr marL="231775" indent="-142875" defTabSz="316531" fontAlgn="auto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Arial" charset="0"/>
              <a:buChar char="•"/>
            </a:pPr>
            <a:endParaRPr lang="en-US" sz="700" b="0" i="0" dirty="0" smtClean="0">
              <a:solidFill>
                <a:srgbClr val="002060"/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231775" indent="-142875" defTabSz="316531" fontAlgn="auto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Arial" charset="0"/>
              <a:buChar char="•"/>
            </a:pPr>
            <a:r>
              <a:rPr lang="en-US" sz="1400" b="0" i="0" dirty="0" smtClean="0">
                <a:solidFill>
                  <a:srgbClr val="002060"/>
                </a:solidFill>
                <a:latin typeface="Helvetica" charset="0"/>
                <a:ea typeface="Helvetica" charset="0"/>
                <a:cs typeface="Helvetica" charset="0"/>
              </a:rPr>
              <a:t>Avg. revenue generated from every users</a:t>
            </a:r>
            <a:endParaRPr lang="en-US" sz="1400" b="0" i="0" dirty="0">
              <a:solidFill>
                <a:srgbClr val="002060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00" name="Rectangle 99"/>
          <p:cNvSpPr/>
          <p:nvPr/>
        </p:nvSpPr>
        <p:spPr>
          <a:xfrm>
            <a:off x="4323551" y="5560282"/>
            <a:ext cx="2933590" cy="642044"/>
          </a:xfrm>
          <a:prstGeom prst="rect">
            <a:avLst/>
          </a:prstGeom>
          <a:noFill/>
          <a:ln w="12700">
            <a:solidFill>
              <a:srgbClr val="08205C"/>
            </a:solidFill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rtlCol="0" anchor="t"/>
          <a:lstStyle/>
          <a:p>
            <a:pPr marL="231775" indent="-142875" defTabSz="316531" fontAlgn="auto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Arial" charset="0"/>
              <a:buChar char="•"/>
            </a:pPr>
            <a:endParaRPr lang="en-US" sz="700" b="0" i="0" dirty="0" smtClean="0">
              <a:solidFill>
                <a:srgbClr val="002060"/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231775" indent="-142875" defTabSz="316531" fontAlgn="auto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Arial" charset="0"/>
              <a:buChar char="•"/>
            </a:pPr>
            <a:r>
              <a:rPr lang="en-US" sz="1400" b="0" i="0" dirty="0" smtClean="0">
                <a:solidFill>
                  <a:srgbClr val="002060"/>
                </a:solidFill>
                <a:latin typeface="Helvetica" charset="0"/>
                <a:ea typeface="Helvetica" charset="0"/>
                <a:cs typeface="Helvetica" charset="0"/>
              </a:rPr>
              <a:t>Avg. cost being spent to acquire the user</a:t>
            </a:r>
            <a:endParaRPr lang="en-US" sz="1400" b="0" i="0" dirty="0">
              <a:solidFill>
                <a:srgbClr val="002060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07" name="Rectangle 106"/>
          <p:cNvSpPr/>
          <p:nvPr/>
        </p:nvSpPr>
        <p:spPr>
          <a:xfrm>
            <a:off x="5527646" y="572190"/>
            <a:ext cx="3324463" cy="413155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defTabSz="316531" fontAlgn="auto">
              <a:spcBef>
                <a:spcPts val="0"/>
              </a:spcBef>
              <a:spcAft>
                <a:spcPts val="0"/>
              </a:spcAft>
              <a:buClr>
                <a:srgbClr val="F5F5F5"/>
              </a:buClr>
            </a:pPr>
            <a:r>
              <a:rPr lang="en-US" sz="2000" b="1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Website based case study</a:t>
            </a:r>
            <a:endParaRPr lang="en-US" sz="2000" b="1" dirty="0">
              <a:solidFill>
                <a:schemeClr val="bg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7400578" y="1168851"/>
            <a:ext cx="1451531" cy="446282"/>
          </a:xfrm>
          <a:prstGeom prst="rect">
            <a:avLst/>
          </a:prstGeom>
          <a:solidFill>
            <a:srgbClr val="FFC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rtlCol="0" anchor="ctr"/>
          <a:lstStyle/>
          <a:p>
            <a:pPr algn="ctr" defTabSz="316531" fontAlgn="auto">
              <a:spcBef>
                <a:spcPts val="0"/>
              </a:spcBef>
              <a:spcAft>
                <a:spcPts val="0"/>
              </a:spcAft>
              <a:buClr>
                <a:srgbClr val="F5F5F5"/>
              </a:buClr>
            </a:pPr>
            <a:r>
              <a:rPr lang="en-US" sz="2000" b="1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Benchmark</a:t>
            </a:r>
            <a:endParaRPr lang="en-US" sz="2000" b="1" dirty="0">
              <a:solidFill>
                <a:schemeClr val="bg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7400578" y="1767041"/>
            <a:ext cx="1451531" cy="642044"/>
          </a:xfrm>
          <a:prstGeom prst="rect">
            <a:avLst/>
          </a:prstGeom>
          <a:noFill/>
          <a:ln w="12700">
            <a:solidFill>
              <a:srgbClr val="FFC000"/>
            </a:solidFill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rtlCol="0" anchor="t"/>
          <a:lstStyle/>
          <a:p>
            <a:pPr marL="231775" indent="-142875" defTabSz="316531" fontAlgn="auto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Arial" charset="0"/>
              <a:buChar char="•"/>
            </a:pPr>
            <a:endParaRPr lang="en-US" sz="1400" b="0" i="0" dirty="0" smtClean="0">
              <a:solidFill>
                <a:srgbClr val="002060"/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231775" indent="-142875" defTabSz="316531" fontAlgn="auto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Arial" charset="0"/>
              <a:buChar char="•"/>
            </a:pPr>
            <a:r>
              <a:rPr lang="en-US" sz="1400" b="0" i="0" dirty="0" smtClean="0">
                <a:solidFill>
                  <a:srgbClr val="002060"/>
                </a:solidFill>
                <a:latin typeface="Helvetica" charset="0"/>
                <a:ea typeface="Helvetica" charset="0"/>
                <a:cs typeface="Helvetica" charset="0"/>
              </a:rPr>
              <a:t>100%</a:t>
            </a:r>
            <a:endParaRPr lang="en-US" sz="1400" b="0" i="0" dirty="0">
              <a:solidFill>
                <a:srgbClr val="002060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7400578" y="2494039"/>
            <a:ext cx="1451531" cy="642044"/>
          </a:xfrm>
          <a:prstGeom prst="rect">
            <a:avLst/>
          </a:prstGeom>
          <a:noFill/>
          <a:ln w="12700">
            <a:solidFill>
              <a:srgbClr val="FFC000"/>
            </a:solidFill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rtlCol="0" anchor="t"/>
          <a:lstStyle/>
          <a:p>
            <a:pPr marL="231775" indent="-142875" defTabSz="316531" fontAlgn="auto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Arial" charset="0"/>
              <a:buChar char="•"/>
            </a:pPr>
            <a:endParaRPr lang="en-US" sz="700" b="0" i="0" dirty="0" smtClean="0">
              <a:solidFill>
                <a:srgbClr val="002060"/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231775" indent="-142875" defTabSz="316531" fontAlgn="auto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Arial" charset="0"/>
              <a:buChar char="•"/>
            </a:pPr>
            <a:r>
              <a:rPr lang="en-US" sz="1400" b="0" i="0" dirty="0" smtClean="0">
                <a:solidFill>
                  <a:srgbClr val="002060"/>
                </a:solidFill>
                <a:latin typeface="Helvetica" charset="0"/>
                <a:ea typeface="Helvetica" charset="0"/>
                <a:cs typeface="Helvetica" charset="0"/>
              </a:rPr>
              <a:t>5% - 10%</a:t>
            </a:r>
            <a:r>
              <a:rPr lang="en-US" sz="1400" dirty="0">
                <a:solidFill>
                  <a:srgbClr val="002060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sz="1400" dirty="0" smtClean="0">
                <a:solidFill>
                  <a:srgbClr val="002060"/>
                </a:solidFill>
                <a:latin typeface="Helvetica" charset="0"/>
                <a:ea typeface="Helvetica" charset="0"/>
                <a:cs typeface="Helvetica" charset="0"/>
              </a:rPr>
              <a:t>(conversion)</a:t>
            </a:r>
            <a:endParaRPr lang="en-US" sz="1400" b="0" i="0" dirty="0" smtClean="0">
              <a:solidFill>
                <a:srgbClr val="002060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7400578" y="3299108"/>
            <a:ext cx="1451531" cy="642044"/>
          </a:xfrm>
          <a:prstGeom prst="rect">
            <a:avLst/>
          </a:prstGeom>
          <a:noFill/>
          <a:ln w="12700">
            <a:solidFill>
              <a:srgbClr val="FFC000"/>
            </a:solidFill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rtlCol="0" anchor="t"/>
          <a:lstStyle/>
          <a:p>
            <a:pPr marL="231775" indent="-142875" defTabSz="316531" fontAlgn="auto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Arial" charset="0"/>
              <a:buChar char="•"/>
            </a:pPr>
            <a:endParaRPr lang="en-US" sz="300" dirty="0" smtClean="0">
              <a:solidFill>
                <a:srgbClr val="002060"/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231775" indent="-142875" defTabSz="316531" fontAlgn="auto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Arial" charset="0"/>
              <a:buChar char="•"/>
            </a:pPr>
            <a:r>
              <a:rPr lang="en-US" sz="1200" dirty="0" smtClean="0">
                <a:solidFill>
                  <a:srgbClr val="002060"/>
                </a:solidFill>
                <a:latin typeface="Helvetica" charset="0"/>
                <a:ea typeface="Helvetica" charset="0"/>
                <a:cs typeface="Helvetica" charset="0"/>
              </a:rPr>
              <a:t>DAU	: 10%-20%</a:t>
            </a:r>
          </a:p>
          <a:p>
            <a:pPr marL="231775" indent="-142875" defTabSz="316531" fontAlgn="auto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Arial" charset="0"/>
              <a:buChar char="•"/>
            </a:pPr>
            <a:r>
              <a:rPr lang="en-US" sz="1200" b="0" i="0" dirty="0" smtClean="0">
                <a:solidFill>
                  <a:srgbClr val="002060"/>
                </a:solidFill>
                <a:latin typeface="Helvetica" charset="0"/>
                <a:ea typeface="Helvetica" charset="0"/>
                <a:cs typeface="Helvetica" charset="0"/>
              </a:rPr>
              <a:t>WAU	: 25%-50%</a:t>
            </a:r>
          </a:p>
          <a:p>
            <a:pPr marL="231775" indent="-142875" defTabSz="316531" fontAlgn="auto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Arial" charset="0"/>
              <a:buChar char="•"/>
            </a:pPr>
            <a:r>
              <a:rPr lang="en-US" sz="1200" dirty="0" smtClean="0">
                <a:solidFill>
                  <a:srgbClr val="002060"/>
                </a:solidFill>
                <a:latin typeface="Helvetica" charset="0"/>
                <a:ea typeface="Helvetica" charset="0"/>
                <a:cs typeface="Helvetica" charset="0"/>
              </a:rPr>
              <a:t>MAU	: 40%-60%</a:t>
            </a:r>
            <a:endParaRPr lang="en-US" sz="1200" b="0" i="0" dirty="0">
              <a:solidFill>
                <a:srgbClr val="002060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7400578" y="4026106"/>
            <a:ext cx="1451531" cy="642044"/>
          </a:xfrm>
          <a:prstGeom prst="rect">
            <a:avLst/>
          </a:prstGeom>
          <a:noFill/>
          <a:ln w="12700">
            <a:solidFill>
              <a:srgbClr val="FFC000"/>
            </a:solidFill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rtlCol="0" anchor="t"/>
          <a:lstStyle/>
          <a:p>
            <a:pPr marL="231775" indent="-142875" defTabSz="316531" fontAlgn="auto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Arial" charset="0"/>
              <a:buChar char="•"/>
            </a:pPr>
            <a:endParaRPr lang="en-US" sz="1400" b="0" i="0" dirty="0" smtClean="0">
              <a:solidFill>
                <a:srgbClr val="002060"/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231775" indent="-142875" defTabSz="316531" fontAlgn="auto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Arial" charset="0"/>
              <a:buChar char="•"/>
            </a:pPr>
            <a:r>
              <a:rPr lang="en-US" sz="1400" b="0" i="0" dirty="0" smtClean="0">
                <a:solidFill>
                  <a:srgbClr val="002060"/>
                </a:solidFill>
                <a:latin typeface="Helvetica" charset="0"/>
                <a:ea typeface="Helvetica" charset="0"/>
                <a:cs typeface="Helvetica" charset="0"/>
              </a:rPr>
              <a:t>&lt; 5%</a:t>
            </a:r>
            <a:endParaRPr lang="en-US" sz="1400" b="0" i="0" dirty="0">
              <a:solidFill>
                <a:srgbClr val="002060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7400578" y="4828704"/>
            <a:ext cx="1451531" cy="1369042"/>
          </a:xfrm>
          <a:prstGeom prst="rect">
            <a:avLst/>
          </a:prstGeom>
          <a:noFill/>
          <a:ln w="12700">
            <a:solidFill>
              <a:srgbClr val="FFC000"/>
            </a:solidFill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rtlCol="0" anchor="t"/>
          <a:lstStyle/>
          <a:p>
            <a:pPr marL="231775" indent="-142875" defTabSz="316531" fontAlgn="auto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Arial" charset="0"/>
              <a:buChar char="•"/>
            </a:pPr>
            <a:endParaRPr lang="en-US" sz="1400" b="0" i="0" dirty="0" smtClean="0">
              <a:solidFill>
                <a:srgbClr val="002060"/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231775" indent="-142875" defTabSz="316531" fontAlgn="auto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Arial" charset="0"/>
              <a:buChar char="•"/>
            </a:pPr>
            <a:endParaRPr lang="en-US" sz="1400" dirty="0" smtClean="0">
              <a:solidFill>
                <a:srgbClr val="002060"/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231775" indent="-142875" defTabSz="316531" fontAlgn="auto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Arial" charset="0"/>
              <a:buChar char="•"/>
            </a:pPr>
            <a:endParaRPr lang="en-US" sz="1400" dirty="0">
              <a:solidFill>
                <a:srgbClr val="002060"/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231775" indent="-142875" defTabSz="316531" fontAlgn="auto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Arial" charset="0"/>
              <a:buChar char="•"/>
            </a:pPr>
            <a:r>
              <a:rPr lang="en-US" sz="1200" b="0" i="0" dirty="0" smtClean="0">
                <a:solidFill>
                  <a:srgbClr val="002060"/>
                </a:solidFill>
                <a:latin typeface="Helvetica" charset="0"/>
                <a:ea typeface="Helvetica" charset="0"/>
                <a:cs typeface="Helvetica" charset="0"/>
              </a:rPr>
              <a:t>ARPU &gt; CAC</a:t>
            </a:r>
          </a:p>
          <a:p>
            <a:pPr marL="546100" lvl="1" defTabSz="316531" fontAlgn="auto">
              <a:spcBef>
                <a:spcPts val="0"/>
              </a:spcBef>
              <a:spcAft>
                <a:spcPts val="0"/>
              </a:spcAft>
              <a:buClr>
                <a:schemeClr val="tx1"/>
              </a:buClr>
            </a:pPr>
            <a:r>
              <a:rPr lang="en-US" sz="1200" dirty="0" smtClean="0">
                <a:solidFill>
                  <a:srgbClr val="002060"/>
                </a:solidFill>
                <a:latin typeface="Helvetica" charset="0"/>
                <a:ea typeface="Helvetica" charset="0"/>
                <a:cs typeface="Helvetica" charset="0"/>
              </a:rPr>
              <a:t> (3x)</a:t>
            </a:r>
            <a:endParaRPr lang="en-US" sz="1200" b="0" i="0" dirty="0">
              <a:solidFill>
                <a:srgbClr val="002060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9276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98164" y="6572795"/>
            <a:ext cx="2133600" cy="273844"/>
          </a:xfrm>
        </p:spPr>
        <p:txBody>
          <a:bodyPr/>
          <a:lstStyle/>
          <a:p>
            <a:fld id="{D60D1EDE-7116-2443-9BDD-368CE5B37660}" type="slidenum">
              <a:rPr lang="en-US" smtClean="0"/>
              <a:t>16</a:t>
            </a:fld>
            <a:endParaRPr lang="en-US" dirty="0"/>
          </a:p>
        </p:txBody>
      </p:sp>
      <p:sp>
        <p:nvSpPr>
          <p:cNvPr id="42" name="Title 2"/>
          <p:cNvSpPr txBox="1">
            <a:spLocks/>
          </p:cNvSpPr>
          <p:nvPr/>
        </p:nvSpPr>
        <p:spPr>
          <a:xfrm>
            <a:off x="640122" y="627529"/>
            <a:ext cx="8503878" cy="382042"/>
          </a:xfrm>
          <a:prstGeom prst="rect">
            <a:avLst/>
          </a:prstGeom>
        </p:spPr>
        <p:txBody>
          <a:bodyPr>
            <a:noAutofit/>
          </a:bodyPr>
          <a:lstStyle>
            <a:lvl1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8205C"/>
                </a:solidFill>
                <a:latin typeface="Arial"/>
                <a:ea typeface="Arial"/>
                <a:cs typeface="Arial"/>
                <a:sym typeface="Arial" pitchFamily="34" charset="0"/>
              </a:defRPr>
            </a:lvl1pPr>
            <a:lvl2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8205C"/>
                </a:solidFill>
                <a:latin typeface="Arial"/>
                <a:ea typeface="Arial"/>
                <a:cs typeface="Arial"/>
                <a:sym typeface="Arial" pitchFamily="34" charset="0"/>
              </a:defRPr>
            </a:lvl2pPr>
            <a:lvl3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8205C"/>
                </a:solidFill>
                <a:latin typeface="Arial"/>
                <a:ea typeface="Arial"/>
                <a:cs typeface="Arial"/>
                <a:sym typeface="Arial" pitchFamily="34" charset="0"/>
              </a:defRPr>
            </a:lvl3pPr>
            <a:lvl4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8205C"/>
                </a:solidFill>
                <a:latin typeface="Arial"/>
                <a:ea typeface="Arial"/>
                <a:cs typeface="Arial"/>
                <a:sym typeface="Arial" pitchFamily="34" charset="0"/>
              </a:defRPr>
            </a:lvl4pPr>
            <a:lvl5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8205C"/>
                </a:solidFill>
                <a:latin typeface="Arial"/>
                <a:ea typeface="Arial"/>
                <a:cs typeface="Arial"/>
                <a:sym typeface="Arial" pitchFamily="34" charset="0"/>
              </a:defRPr>
            </a:lvl5pPr>
            <a:lvl6pPr indent="457200">
              <a:lnSpc>
                <a:spcPct val="90000"/>
              </a:lnSpc>
              <a:defRPr sz="2800" b="1">
                <a:solidFill>
                  <a:srgbClr val="08205C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914400">
              <a:lnSpc>
                <a:spcPct val="90000"/>
              </a:lnSpc>
              <a:defRPr sz="2800" b="1">
                <a:solidFill>
                  <a:srgbClr val="08205C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1371600">
              <a:lnSpc>
                <a:spcPct val="90000"/>
              </a:lnSpc>
              <a:defRPr sz="2800" b="1">
                <a:solidFill>
                  <a:srgbClr val="08205C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1828800">
              <a:lnSpc>
                <a:spcPct val="90000"/>
              </a:lnSpc>
              <a:defRPr sz="2800" b="1">
                <a:solidFill>
                  <a:srgbClr val="08205C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GB" sz="2000" kern="0" dirty="0" smtClean="0">
                <a:solidFill>
                  <a:srgbClr val="002060"/>
                </a:solidFill>
              </a:rPr>
              <a:t>Summary</a:t>
            </a:r>
          </a:p>
        </p:txBody>
      </p:sp>
      <p:sp>
        <p:nvSpPr>
          <p:cNvPr id="20" name="Rectangle 20"/>
          <p:cNvSpPr/>
          <p:nvPr/>
        </p:nvSpPr>
        <p:spPr>
          <a:xfrm>
            <a:off x="640122" y="1253211"/>
            <a:ext cx="2423150" cy="4578736"/>
          </a:xfrm>
          <a:prstGeom prst="rect">
            <a:avLst/>
          </a:prstGeom>
          <a:solidFill>
            <a:srgbClr val="00206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167" tIns="33167" rIns="33167" bIns="33167" rtlCol="0" anchor="ctr"/>
          <a:lstStyle/>
          <a:p>
            <a:pPr marL="52388" algn="ctr"/>
            <a:r>
              <a:rPr lang="en-GB" sz="2000" b="1" dirty="0" err="1">
                <a:solidFill>
                  <a:srgbClr val="FFFFFF"/>
                </a:solidFill>
                <a:latin typeface="Helvetica" charset="0"/>
                <a:ea typeface="Helvetica" charset="0"/>
                <a:cs typeface="Helvetica" charset="0"/>
              </a:rPr>
              <a:t>FinTech</a:t>
            </a:r>
            <a:r>
              <a:rPr lang="en-GB" sz="2000" b="1" dirty="0">
                <a:solidFill>
                  <a:srgbClr val="FFFFFF"/>
                </a:solidFill>
                <a:latin typeface="Helvetica" charset="0"/>
                <a:ea typeface="Helvetica" charset="0"/>
                <a:cs typeface="Helvetica" charset="0"/>
              </a:rPr>
              <a:t> services </a:t>
            </a:r>
            <a:r>
              <a:rPr lang="en-GB" sz="2000" b="1" dirty="0" smtClean="0">
                <a:solidFill>
                  <a:srgbClr val="FFFFFF"/>
                </a:solidFill>
                <a:latin typeface="Helvetica" charset="0"/>
                <a:ea typeface="Helvetica" charset="0"/>
                <a:cs typeface="Helvetica" charset="0"/>
              </a:rPr>
              <a:t>is gradually disrupt the conventional financial service in Indonesia to </a:t>
            </a:r>
            <a:r>
              <a:rPr lang="en-GB" sz="2000" b="1" dirty="0">
                <a:solidFill>
                  <a:srgbClr val="FFFFFF"/>
                </a:solidFill>
                <a:latin typeface="Helvetica" charset="0"/>
                <a:ea typeface="Helvetica" charset="0"/>
                <a:cs typeface="Helvetica" charset="0"/>
              </a:rPr>
              <a:t>catch up with the </a:t>
            </a:r>
            <a:r>
              <a:rPr lang="en-GB" sz="2000" b="1" dirty="0" smtClean="0">
                <a:solidFill>
                  <a:srgbClr val="FFFFFF"/>
                </a:solidFill>
                <a:latin typeface="Helvetica" charset="0"/>
                <a:ea typeface="Helvetica" charset="0"/>
                <a:cs typeface="Helvetica" charset="0"/>
              </a:rPr>
              <a:t>trend of </a:t>
            </a:r>
            <a:r>
              <a:rPr lang="en-GB" sz="2000" b="1" dirty="0">
                <a:solidFill>
                  <a:srgbClr val="FFFFFF"/>
                </a:solidFill>
                <a:latin typeface="Helvetica" charset="0"/>
                <a:ea typeface="Helvetica" charset="0"/>
                <a:cs typeface="Helvetica" charset="0"/>
              </a:rPr>
              <a:t>digital era</a:t>
            </a:r>
          </a:p>
        </p:txBody>
      </p:sp>
      <p:sp>
        <p:nvSpPr>
          <p:cNvPr id="21" name="Rectangle 20"/>
          <p:cNvSpPr/>
          <p:nvPr/>
        </p:nvSpPr>
        <p:spPr>
          <a:xfrm>
            <a:off x="3319286" y="1250243"/>
            <a:ext cx="2423151" cy="4581703"/>
          </a:xfrm>
          <a:prstGeom prst="rect">
            <a:avLst/>
          </a:prstGeom>
          <a:solidFill>
            <a:srgbClr val="00206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167" tIns="33167" rIns="33167" bIns="33167" rtlCol="0" anchor="ctr"/>
          <a:lstStyle/>
          <a:p>
            <a:pPr marL="52388" algn="ctr"/>
            <a:r>
              <a:rPr lang="en-GB" sz="2000" b="1" dirty="0">
                <a:solidFill>
                  <a:srgbClr val="FFFFFF"/>
                </a:solidFill>
                <a:latin typeface="Helvetica" charset="0"/>
                <a:ea typeface="Helvetica" charset="0"/>
                <a:cs typeface="Helvetica" charset="0"/>
              </a:rPr>
              <a:t>Payment, Lending, and </a:t>
            </a:r>
            <a:r>
              <a:rPr lang="en-GB" sz="2000" b="1" dirty="0" smtClean="0">
                <a:solidFill>
                  <a:srgbClr val="FFFFFF"/>
                </a:solidFill>
                <a:latin typeface="Helvetica" charset="0"/>
                <a:ea typeface="Helvetica" charset="0"/>
                <a:cs typeface="Helvetica" charset="0"/>
              </a:rPr>
              <a:t>Enterprise </a:t>
            </a:r>
            <a:r>
              <a:rPr lang="en-GB" sz="2000" b="1" dirty="0">
                <a:solidFill>
                  <a:srgbClr val="FFFFFF"/>
                </a:solidFill>
                <a:latin typeface="Helvetica" charset="0"/>
                <a:ea typeface="Helvetica" charset="0"/>
                <a:cs typeface="Helvetica" charset="0"/>
              </a:rPr>
              <a:t>S</a:t>
            </a:r>
            <a:r>
              <a:rPr lang="en-GB" sz="2000" b="1" dirty="0" smtClean="0">
                <a:solidFill>
                  <a:srgbClr val="FFFFFF"/>
                </a:solidFill>
                <a:latin typeface="Helvetica" charset="0"/>
                <a:ea typeface="Helvetica" charset="0"/>
                <a:cs typeface="Helvetica" charset="0"/>
              </a:rPr>
              <a:t>olutions </a:t>
            </a:r>
            <a:r>
              <a:rPr lang="en-GB" sz="2000" b="1" dirty="0">
                <a:solidFill>
                  <a:srgbClr val="FFFFFF"/>
                </a:solidFill>
                <a:latin typeface="Helvetica" charset="0"/>
                <a:ea typeface="Helvetica" charset="0"/>
                <a:cs typeface="Helvetica" charset="0"/>
              </a:rPr>
              <a:t>are the </a:t>
            </a:r>
            <a:r>
              <a:rPr lang="en-GB" sz="2000" b="1" dirty="0" smtClean="0">
                <a:solidFill>
                  <a:srgbClr val="FFFFFF"/>
                </a:solidFill>
                <a:latin typeface="Helvetica" charset="0"/>
                <a:ea typeface="Helvetica" charset="0"/>
                <a:cs typeface="Helvetica" charset="0"/>
              </a:rPr>
              <a:t>‘</a:t>
            </a:r>
            <a:r>
              <a:rPr lang="en-GB" sz="2000" b="1" i="0" dirty="0" smtClean="0">
                <a:solidFill>
                  <a:srgbClr val="FFFFFF"/>
                </a:solidFill>
                <a:latin typeface="Helvetica" charset="0"/>
                <a:ea typeface="Helvetica" charset="0"/>
                <a:cs typeface="Helvetica" charset="0"/>
              </a:rPr>
              <a:t>low hanging’ </a:t>
            </a:r>
            <a:r>
              <a:rPr lang="en-GB" sz="2000" b="1" i="0" dirty="0">
                <a:solidFill>
                  <a:srgbClr val="FFFFFF"/>
                </a:solidFill>
                <a:latin typeface="Helvetica" charset="0"/>
                <a:ea typeface="Helvetica" charset="0"/>
                <a:cs typeface="Helvetica" charset="0"/>
              </a:rPr>
              <a:t>fruits</a:t>
            </a:r>
            <a:r>
              <a:rPr lang="en-GB" sz="2000" b="1" dirty="0">
                <a:solidFill>
                  <a:srgbClr val="FFFFFF"/>
                </a:solidFill>
                <a:latin typeface="Helvetica" charset="0"/>
                <a:ea typeface="Helvetica" charset="0"/>
                <a:cs typeface="Helvetica" charset="0"/>
              </a:rPr>
              <a:t> of </a:t>
            </a:r>
            <a:r>
              <a:rPr lang="en-GB" sz="2000" b="1" dirty="0" err="1">
                <a:solidFill>
                  <a:srgbClr val="FFFFFF"/>
                </a:solidFill>
                <a:latin typeface="Helvetica" charset="0"/>
                <a:ea typeface="Helvetica" charset="0"/>
                <a:cs typeface="Helvetica" charset="0"/>
              </a:rPr>
              <a:t>FinTech</a:t>
            </a:r>
            <a:r>
              <a:rPr lang="en-GB" sz="2000" b="1" dirty="0">
                <a:solidFill>
                  <a:srgbClr val="FFFFFF"/>
                </a:solidFill>
                <a:latin typeface="Helvetica" charset="0"/>
                <a:ea typeface="Helvetica" charset="0"/>
                <a:cs typeface="Helvetica" charset="0"/>
              </a:rPr>
              <a:t> in Indonesia</a:t>
            </a:r>
          </a:p>
        </p:txBody>
      </p:sp>
      <p:sp>
        <p:nvSpPr>
          <p:cNvPr id="22" name="Rectangle 21"/>
          <p:cNvSpPr/>
          <p:nvPr/>
        </p:nvSpPr>
        <p:spPr>
          <a:xfrm>
            <a:off x="5998451" y="1250243"/>
            <a:ext cx="2423152" cy="4581703"/>
          </a:xfrm>
          <a:prstGeom prst="rect">
            <a:avLst/>
          </a:prstGeom>
          <a:solidFill>
            <a:srgbClr val="00206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167" tIns="33167" rIns="33167" bIns="33167" rtlCol="0" anchor="ctr"/>
          <a:lstStyle/>
          <a:p>
            <a:pPr marL="52388" algn="ctr"/>
            <a:r>
              <a:rPr lang="en-GB" sz="2000" b="1" dirty="0" err="1">
                <a:solidFill>
                  <a:srgbClr val="FFFFFF"/>
                </a:solidFill>
                <a:latin typeface="Helvetica" charset="0"/>
                <a:ea typeface="Helvetica" charset="0"/>
                <a:cs typeface="Helvetica" charset="0"/>
              </a:rPr>
              <a:t>FinTech</a:t>
            </a:r>
            <a:r>
              <a:rPr lang="en-GB" sz="2000" b="1" dirty="0">
                <a:solidFill>
                  <a:srgbClr val="FFFFFF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GB" sz="2000" b="1" dirty="0" err="1">
                <a:solidFill>
                  <a:srgbClr val="FFFFFF"/>
                </a:solidFill>
                <a:latin typeface="Helvetica" charset="0"/>
                <a:ea typeface="Helvetica" charset="0"/>
                <a:cs typeface="Helvetica" charset="0"/>
              </a:rPr>
              <a:t>startups</a:t>
            </a:r>
            <a:r>
              <a:rPr lang="en-GB" sz="2000" b="1" dirty="0">
                <a:solidFill>
                  <a:srgbClr val="FFFFFF"/>
                </a:solidFill>
                <a:latin typeface="Helvetica" charset="0"/>
                <a:ea typeface="Helvetica" charset="0"/>
                <a:cs typeface="Helvetica" charset="0"/>
              </a:rPr>
              <a:t> need more than capital to grow and educate the market while also complying with </a:t>
            </a:r>
            <a:r>
              <a:rPr lang="en-GB" sz="2000" b="1" dirty="0" smtClean="0">
                <a:solidFill>
                  <a:srgbClr val="FFFFFF"/>
                </a:solidFill>
                <a:latin typeface="Helvetica" charset="0"/>
                <a:ea typeface="Helvetica" charset="0"/>
                <a:cs typeface="Helvetica" charset="0"/>
              </a:rPr>
              <a:t>tighter </a:t>
            </a:r>
            <a:r>
              <a:rPr lang="en-GB" sz="2000" b="1" dirty="0">
                <a:solidFill>
                  <a:srgbClr val="FFFFFF"/>
                </a:solidFill>
                <a:latin typeface="Helvetica" charset="0"/>
                <a:ea typeface="Helvetica" charset="0"/>
                <a:cs typeface="Helvetica" charset="0"/>
              </a:rPr>
              <a:t>regulations</a:t>
            </a:r>
          </a:p>
        </p:txBody>
      </p:sp>
    </p:spTree>
    <p:extLst>
      <p:ext uri="{BB962C8B-B14F-4D97-AF65-F5344CB8AC3E}">
        <p14:creationId xmlns:p14="http://schemas.microsoft.com/office/powerpoint/2010/main" val="337080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00978" y="6584156"/>
            <a:ext cx="2133600" cy="273844"/>
          </a:xfrm>
        </p:spPr>
        <p:txBody>
          <a:bodyPr/>
          <a:lstStyle/>
          <a:p>
            <a:fld id="{D60D1EDE-7116-2443-9BDD-368CE5B37660}" type="slidenum">
              <a:rPr lang="en-US" smtClean="0"/>
              <a:t>17</a:t>
            </a:fld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0" y="0"/>
            <a:ext cx="9144000" cy="6881927"/>
          </a:xfrm>
          <a:prstGeom prst="rect">
            <a:avLst/>
          </a:prstGeom>
          <a:solidFill>
            <a:srgbClr val="003066"/>
          </a:solidFill>
          <a:ln>
            <a:solidFill>
              <a:srgbClr val="003066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marL="0" marR="0" indent="0" algn="ctr" defTabSz="3429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5F5"/>
              </a:buClr>
              <a:buSzTx/>
              <a:buFont typeface="Helvetica"/>
              <a:buNone/>
              <a:tabLst/>
            </a:pPr>
            <a:endParaRPr lang="en-US" sz="1000" b="1" dirty="0" smtClean="0">
              <a:solidFill>
                <a:srgbClr val="002060"/>
              </a:solidFill>
              <a:uFillTx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15620" y="2236279"/>
            <a:ext cx="4650641" cy="2409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150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itle 2"/>
          <p:cNvSpPr>
            <a:spLocks noGrp="1"/>
          </p:cNvSpPr>
          <p:nvPr>
            <p:ph type="title"/>
          </p:nvPr>
        </p:nvSpPr>
        <p:spPr>
          <a:xfrm>
            <a:off x="640122" y="377190"/>
            <a:ext cx="8229557" cy="632381"/>
          </a:xfrm>
        </p:spPr>
        <p:txBody>
          <a:bodyPr>
            <a:noAutofit/>
          </a:bodyPr>
          <a:lstStyle/>
          <a:p>
            <a:pPr algn="l"/>
            <a:r>
              <a:rPr lang="en-GB" sz="2000" dirty="0">
                <a:solidFill>
                  <a:srgbClr val="FFC000"/>
                </a:solidFill>
              </a:rPr>
              <a:t>SUPPLY:</a:t>
            </a:r>
            <a:r>
              <a:rPr lang="en-GB" sz="2000" dirty="0">
                <a:solidFill>
                  <a:prstClr val="black"/>
                </a:solidFill>
              </a:rPr>
              <a:t> </a:t>
            </a:r>
            <a:r>
              <a:rPr lang="en-GB" sz="2000" dirty="0">
                <a:solidFill>
                  <a:srgbClr val="002060"/>
                </a:solidFill>
              </a:rPr>
              <a:t>Technology is redefining the art of possible; as a result, barriers to entry are being reduced</a:t>
            </a:r>
            <a:endParaRPr lang="en-US" sz="2000" dirty="0">
              <a:solidFill>
                <a:srgbClr val="00206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251496" y="6492875"/>
            <a:ext cx="2057400" cy="365125"/>
          </a:xfrm>
        </p:spPr>
        <p:txBody>
          <a:bodyPr/>
          <a:lstStyle/>
          <a:p>
            <a:fld id="{D60D1EDE-7116-2443-9BDD-368CE5B37660}" type="slidenum">
              <a:rPr lang="en-US" smtClean="0"/>
              <a:t>2</a:t>
            </a:fld>
            <a:endParaRPr lang="en-US" dirty="0"/>
          </a:p>
        </p:txBody>
      </p:sp>
      <p:sp>
        <p:nvSpPr>
          <p:cNvPr id="38" name="Rectangle 37"/>
          <p:cNvSpPr/>
          <p:nvPr>
            <p:custDataLst>
              <p:tags r:id="rId1"/>
            </p:custDataLst>
          </p:nvPr>
        </p:nvSpPr>
        <p:spPr>
          <a:xfrm>
            <a:off x="942954" y="1585559"/>
            <a:ext cx="2196670" cy="772116"/>
          </a:xfrm>
          <a:prstGeom prst="rect">
            <a:avLst/>
          </a:prstGeom>
          <a:solidFill>
            <a:srgbClr val="DDDDDD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933" tIns="34933" rIns="34933" bIns="34933" rtlCol="0" anchor="ctr" anchorCtr="0"/>
          <a:lstStyle/>
          <a:p>
            <a:pPr marL="182563" indent="-136525">
              <a:spcBef>
                <a:spcPts val="419"/>
              </a:spcBef>
              <a:buSzPct val="100000"/>
              <a:buFont typeface="Verdana" panose="020B0604030504040204" pitchFamily="34" charset="0"/>
              <a:buChar char="•"/>
            </a:pPr>
            <a:r>
              <a:rPr lang="en-US" sz="873" b="1" dirty="0">
                <a:solidFill>
                  <a:srgbClr val="000000"/>
                </a:solidFill>
              </a:rPr>
              <a:t>Personalized lifetime relationships with retail &amp; services</a:t>
            </a:r>
          </a:p>
          <a:p>
            <a:pPr marL="182563" indent="-136525">
              <a:spcBef>
                <a:spcPts val="419"/>
              </a:spcBef>
              <a:buSzPct val="100000"/>
              <a:buFont typeface="Verdana" panose="020B0604030504040204" pitchFamily="34" charset="0"/>
              <a:buChar char="•"/>
            </a:pPr>
            <a:r>
              <a:rPr lang="en-US" sz="873" b="1" dirty="0">
                <a:solidFill>
                  <a:srgbClr val="000000"/>
                </a:solidFill>
              </a:rPr>
              <a:t>Real-time data-driven decision making</a:t>
            </a:r>
          </a:p>
        </p:txBody>
      </p:sp>
      <p:sp>
        <p:nvSpPr>
          <p:cNvPr id="39" name="Rectangle 38"/>
          <p:cNvSpPr/>
          <p:nvPr>
            <p:custDataLst>
              <p:tags r:id="rId2"/>
            </p:custDataLst>
          </p:nvPr>
        </p:nvSpPr>
        <p:spPr>
          <a:xfrm>
            <a:off x="3909656" y="1585559"/>
            <a:ext cx="2196670" cy="772116"/>
          </a:xfrm>
          <a:prstGeom prst="rect">
            <a:avLst/>
          </a:prstGeom>
          <a:solidFill>
            <a:srgbClr val="DDDDDD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933" tIns="34933" rIns="34933" bIns="34933" rtlCol="0" anchor="ctr" anchorCtr="0"/>
          <a:lstStyle/>
          <a:p>
            <a:pPr marL="182563" indent="-136525">
              <a:spcBef>
                <a:spcPts val="419"/>
              </a:spcBef>
              <a:buSzPct val="100000"/>
              <a:buFont typeface="Verdana" panose="020B0604030504040204" pitchFamily="34" charset="0"/>
              <a:buChar char="•"/>
            </a:pPr>
            <a:r>
              <a:rPr lang="en-US" sz="873" b="1" dirty="0">
                <a:solidFill>
                  <a:srgbClr val="000000"/>
                </a:solidFill>
              </a:rPr>
              <a:t>Low-powered devices utilizing scalable processing, Storage &amp; Software as a Service</a:t>
            </a:r>
          </a:p>
        </p:txBody>
      </p:sp>
      <p:sp>
        <p:nvSpPr>
          <p:cNvPr id="40" name="Rectangle 39"/>
          <p:cNvSpPr/>
          <p:nvPr>
            <p:custDataLst>
              <p:tags r:id="rId3"/>
            </p:custDataLst>
          </p:nvPr>
        </p:nvSpPr>
        <p:spPr>
          <a:xfrm>
            <a:off x="6876358" y="1585559"/>
            <a:ext cx="2196670" cy="772116"/>
          </a:xfrm>
          <a:prstGeom prst="rect">
            <a:avLst/>
          </a:prstGeom>
          <a:solidFill>
            <a:srgbClr val="DDDDDD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933" tIns="34933" rIns="34933" bIns="34933" rtlCol="0" anchor="ctr" anchorCtr="0"/>
          <a:lstStyle/>
          <a:p>
            <a:pPr marL="182563" indent="-136525">
              <a:spcBef>
                <a:spcPts val="419"/>
              </a:spcBef>
              <a:buSzPct val="100000"/>
              <a:buFont typeface="Verdana" panose="020B0604030504040204" pitchFamily="34" charset="0"/>
              <a:buChar char="•"/>
            </a:pPr>
            <a:r>
              <a:rPr lang="en-US" sz="873" b="1" dirty="0">
                <a:solidFill>
                  <a:srgbClr val="000000"/>
                </a:solidFill>
              </a:rPr>
              <a:t>Proximity and social connections create highly targeted social and commercial opportunities</a:t>
            </a:r>
          </a:p>
        </p:txBody>
      </p:sp>
      <p:sp>
        <p:nvSpPr>
          <p:cNvPr id="41" name="Rectangle 40"/>
          <p:cNvSpPr/>
          <p:nvPr/>
        </p:nvSpPr>
        <p:spPr>
          <a:xfrm>
            <a:off x="356490" y="1585559"/>
            <a:ext cx="618857" cy="772116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933" tIns="34933" rIns="34933" bIns="34933" rtlCol="0" anchor="ctr" anchorCtr="0"/>
          <a:lstStyle/>
          <a:p>
            <a:pPr algn="ctr"/>
            <a:endParaRPr lang="en-US" sz="1067" b="1" dirty="0">
              <a:solidFill>
                <a:srgbClr val="000000"/>
              </a:solidFill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3323191" y="1585559"/>
            <a:ext cx="618857" cy="772116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933" tIns="34933" rIns="34933" bIns="34933" rtlCol="0" anchor="ctr" anchorCtr="0"/>
          <a:lstStyle/>
          <a:p>
            <a:pPr algn="ctr"/>
            <a:endParaRPr lang="en-US" sz="1067" b="1" dirty="0">
              <a:solidFill>
                <a:srgbClr val="000000"/>
              </a:solidFill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6289893" y="1585559"/>
            <a:ext cx="618857" cy="772116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933" tIns="34933" rIns="34933" bIns="34933" rtlCol="0" anchor="ctr" anchorCtr="0"/>
          <a:lstStyle/>
          <a:p>
            <a:pPr algn="ctr"/>
            <a:endParaRPr lang="en-US" sz="1067" b="1" dirty="0">
              <a:solidFill>
                <a:srgbClr val="000000"/>
              </a:solidFill>
            </a:endParaRPr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12" cstate="email">
            <a:clrChange>
              <a:clrFrom>
                <a:srgbClr val="FCFCFC"/>
              </a:clrFrom>
              <a:clrTo>
                <a:srgbClr val="FCFCFC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7820" y="1690310"/>
            <a:ext cx="573044" cy="600772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13" cstate="email">
            <a:clrChange>
              <a:clrFrom>
                <a:srgbClr val="FCFCFC"/>
              </a:clrFrom>
              <a:clrTo>
                <a:srgbClr val="FCFCFC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11637" y="1722927"/>
            <a:ext cx="619566" cy="492258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14" cstate="email">
            <a:clrChange>
              <a:clrFrom>
                <a:srgbClr val="FCFCFC"/>
              </a:clrFrom>
              <a:clrTo>
                <a:srgbClr val="FCFCFC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96603" y="1721060"/>
            <a:ext cx="582286" cy="591529"/>
          </a:xfrm>
          <a:prstGeom prst="rect">
            <a:avLst/>
          </a:prstGeom>
        </p:spPr>
      </p:pic>
      <p:sp>
        <p:nvSpPr>
          <p:cNvPr id="51" name="Rectangle 50"/>
          <p:cNvSpPr/>
          <p:nvPr/>
        </p:nvSpPr>
        <p:spPr>
          <a:xfrm>
            <a:off x="347246" y="1169284"/>
            <a:ext cx="2817839" cy="416275"/>
          </a:xfrm>
          <a:prstGeom prst="rect">
            <a:avLst/>
          </a:prstGeom>
          <a:solidFill>
            <a:srgbClr val="333333"/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933" tIns="34933" rIns="34933" bIns="34933" rtlCol="0" anchor="ctr" anchorCtr="0"/>
          <a:lstStyle/>
          <a:p>
            <a:pPr algn="ctr"/>
            <a:r>
              <a:rPr lang="en-US" sz="1067" b="1" dirty="0">
                <a:solidFill>
                  <a:srgbClr val="FFFFFF"/>
                </a:solidFill>
              </a:rPr>
              <a:t>BIG DATA</a:t>
            </a:r>
          </a:p>
        </p:txBody>
      </p:sp>
      <p:sp>
        <p:nvSpPr>
          <p:cNvPr id="52" name="Rectangle 51"/>
          <p:cNvSpPr/>
          <p:nvPr/>
        </p:nvSpPr>
        <p:spPr>
          <a:xfrm>
            <a:off x="3313948" y="1169284"/>
            <a:ext cx="2817839" cy="416275"/>
          </a:xfrm>
          <a:prstGeom prst="rect">
            <a:avLst/>
          </a:prstGeom>
          <a:solidFill>
            <a:srgbClr val="333333"/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933" tIns="34933" rIns="34933" bIns="34933" rtlCol="0" anchor="ctr" anchorCtr="0"/>
          <a:lstStyle/>
          <a:p>
            <a:pPr algn="ctr"/>
            <a:r>
              <a:rPr lang="en-US" sz="1067" b="1" dirty="0">
                <a:solidFill>
                  <a:srgbClr val="FFFFFF"/>
                </a:solidFill>
              </a:rPr>
              <a:t>SHIFT TO THE CLOUD</a:t>
            </a:r>
          </a:p>
        </p:txBody>
      </p:sp>
      <p:sp>
        <p:nvSpPr>
          <p:cNvPr id="53" name="Rectangle 52"/>
          <p:cNvSpPr/>
          <p:nvPr/>
        </p:nvSpPr>
        <p:spPr>
          <a:xfrm>
            <a:off x="6280650" y="1169284"/>
            <a:ext cx="2817839" cy="416275"/>
          </a:xfrm>
          <a:prstGeom prst="rect">
            <a:avLst/>
          </a:prstGeom>
          <a:solidFill>
            <a:srgbClr val="333333"/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933" tIns="34933" rIns="34933" bIns="34933" rtlCol="0" anchor="ctr" anchorCtr="0"/>
          <a:lstStyle/>
          <a:p>
            <a:pPr algn="ctr"/>
            <a:r>
              <a:rPr lang="en-US" sz="1067" b="1" dirty="0">
                <a:solidFill>
                  <a:srgbClr val="FFFFFF"/>
                </a:solidFill>
              </a:rPr>
              <a:t>SOCIAL, LOCAL, MOBILE</a:t>
            </a:r>
          </a:p>
        </p:txBody>
      </p:sp>
      <p:sp>
        <p:nvSpPr>
          <p:cNvPr id="54" name="Rectangle 53"/>
          <p:cNvSpPr/>
          <p:nvPr>
            <p:custDataLst>
              <p:tags r:id="rId4"/>
            </p:custDataLst>
          </p:nvPr>
        </p:nvSpPr>
        <p:spPr>
          <a:xfrm>
            <a:off x="942954" y="3192349"/>
            <a:ext cx="2196670" cy="772116"/>
          </a:xfrm>
          <a:prstGeom prst="rect">
            <a:avLst/>
          </a:prstGeom>
          <a:solidFill>
            <a:srgbClr val="DDDDDD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933" tIns="34933" rIns="34933" bIns="34933" rtlCol="0" anchor="ctr" anchorCtr="0"/>
          <a:lstStyle/>
          <a:p>
            <a:pPr marL="182563" indent="-136525">
              <a:spcBef>
                <a:spcPts val="419"/>
              </a:spcBef>
              <a:buSzPct val="100000"/>
              <a:buFont typeface="Verdana" panose="020B0604030504040204" pitchFamily="34" charset="0"/>
              <a:buChar char="•"/>
            </a:pPr>
            <a:r>
              <a:rPr lang="en-US" sz="873" b="1" dirty="0">
                <a:solidFill>
                  <a:srgbClr val="000000"/>
                </a:solidFill>
              </a:rPr>
              <a:t>Always on high-speed broadband on mobile connections enable other trends</a:t>
            </a:r>
          </a:p>
        </p:txBody>
      </p:sp>
      <p:sp>
        <p:nvSpPr>
          <p:cNvPr id="55" name="Rectangle 54"/>
          <p:cNvSpPr/>
          <p:nvPr>
            <p:custDataLst>
              <p:tags r:id="rId5"/>
            </p:custDataLst>
          </p:nvPr>
        </p:nvSpPr>
        <p:spPr>
          <a:xfrm>
            <a:off x="3909656" y="3192349"/>
            <a:ext cx="2196670" cy="772116"/>
          </a:xfrm>
          <a:prstGeom prst="rect">
            <a:avLst/>
          </a:prstGeom>
          <a:solidFill>
            <a:srgbClr val="DDDDDD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933" tIns="34933" rIns="34933" bIns="34933" rtlCol="0" anchor="ctr" anchorCtr="0"/>
          <a:lstStyle/>
          <a:p>
            <a:pPr marL="182563" indent="-136525">
              <a:spcBef>
                <a:spcPts val="419"/>
              </a:spcBef>
              <a:buSzPct val="100000"/>
              <a:buFont typeface="Verdana" panose="020B0604030504040204" pitchFamily="34" charset="0"/>
              <a:buChar char="•"/>
            </a:pPr>
            <a:r>
              <a:rPr lang="en-US" sz="873" b="1" dirty="0">
                <a:solidFill>
                  <a:srgbClr val="000000"/>
                </a:solidFill>
              </a:rPr>
              <a:t>Miniaturization and low power consumption combined with faster devices</a:t>
            </a:r>
          </a:p>
        </p:txBody>
      </p:sp>
      <p:sp>
        <p:nvSpPr>
          <p:cNvPr id="60" name="Rectangle 59"/>
          <p:cNvSpPr/>
          <p:nvPr>
            <p:custDataLst>
              <p:tags r:id="rId6"/>
            </p:custDataLst>
          </p:nvPr>
        </p:nvSpPr>
        <p:spPr>
          <a:xfrm>
            <a:off x="6876358" y="3192349"/>
            <a:ext cx="2196670" cy="772116"/>
          </a:xfrm>
          <a:prstGeom prst="rect">
            <a:avLst/>
          </a:prstGeom>
          <a:solidFill>
            <a:srgbClr val="DDDDDD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933" tIns="34933" rIns="34933" bIns="34933" rtlCol="0" anchor="ctr" anchorCtr="0"/>
          <a:lstStyle/>
          <a:p>
            <a:pPr marL="182563" indent="-136525">
              <a:spcBef>
                <a:spcPts val="419"/>
              </a:spcBef>
              <a:buSzPct val="100000"/>
              <a:buFont typeface="Verdana" panose="020B0604030504040204" pitchFamily="34" charset="0"/>
              <a:buChar char="•"/>
            </a:pPr>
            <a:r>
              <a:rPr lang="en-US" sz="873" b="1" dirty="0">
                <a:solidFill>
                  <a:srgbClr val="000000"/>
                </a:solidFill>
              </a:rPr>
              <a:t>“Smarter” objects allow for ecosystem development with apps and cloud services</a:t>
            </a:r>
          </a:p>
        </p:txBody>
      </p:sp>
      <p:sp>
        <p:nvSpPr>
          <p:cNvPr id="67" name="Rectangle 66"/>
          <p:cNvSpPr/>
          <p:nvPr/>
        </p:nvSpPr>
        <p:spPr>
          <a:xfrm>
            <a:off x="356490" y="3192349"/>
            <a:ext cx="618857" cy="772116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933" tIns="34933" rIns="34933" bIns="34933" rtlCol="0" anchor="ctr" anchorCtr="0"/>
          <a:lstStyle/>
          <a:p>
            <a:pPr algn="ctr"/>
            <a:endParaRPr lang="en-US" sz="1067" b="1" dirty="0">
              <a:solidFill>
                <a:srgbClr val="000000"/>
              </a:solidFill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3323191" y="3192349"/>
            <a:ext cx="618857" cy="772116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933" tIns="34933" rIns="34933" bIns="34933" rtlCol="0" anchor="ctr" anchorCtr="0"/>
          <a:lstStyle/>
          <a:p>
            <a:pPr algn="ctr"/>
            <a:endParaRPr lang="en-US" sz="1067" b="1" dirty="0">
              <a:solidFill>
                <a:srgbClr val="000000"/>
              </a:solidFill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6289893" y="3192349"/>
            <a:ext cx="618857" cy="772116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933" tIns="34933" rIns="34933" bIns="34933" rtlCol="0" anchor="ctr" anchorCtr="0"/>
          <a:lstStyle/>
          <a:p>
            <a:pPr algn="ctr"/>
            <a:endParaRPr lang="en-US" sz="1067" b="1" dirty="0">
              <a:solidFill>
                <a:srgbClr val="000000"/>
              </a:solidFill>
            </a:endParaRPr>
          </a:p>
        </p:txBody>
      </p:sp>
      <p:pic>
        <p:nvPicPr>
          <p:cNvPr id="70" name="Picture 69"/>
          <p:cNvPicPr>
            <a:picLocks noChangeAspect="1"/>
          </p:cNvPicPr>
          <p:nvPr/>
        </p:nvPicPr>
        <p:blipFill>
          <a:blip r:embed="rId15">
            <a:clrChange>
              <a:clrFrom>
                <a:srgbClr val="FCFCFC"/>
              </a:clrFrom>
              <a:clrTo>
                <a:srgbClr val="FCFCFC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76470" y="3314785"/>
            <a:ext cx="561491" cy="539895"/>
          </a:xfrm>
          <a:prstGeom prst="rect">
            <a:avLst/>
          </a:prstGeom>
        </p:spPr>
      </p:pic>
      <p:pic>
        <p:nvPicPr>
          <p:cNvPr id="71" name="Picture 70"/>
          <p:cNvPicPr>
            <a:picLocks noChangeAspect="1"/>
          </p:cNvPicPr>
          <p:nvPr/>
        </p:nvPicPr>
        <p:blipFill>
          <a:blip r:embed="rId16" cstate="email">
            <a:clrChange>
              <a:clrFrom>
                <a:srgbClr val="FCFCFC"/>
              </a:clrFrom>
              <a:clrTo>
                <a:srgbClr val="FCFCFC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08956" y="3383127"/>
            <a:ext cx="575311" cy="489860"/>
          </a:xfrm>
          <a:prstGeom prst="rect">
            <a:avLst/>
          </a:prstGeom>
        </p:spPr>
      </p:pic>
      <p:pic>
        <p:nvPicPr>
          <p:cNvPr id="72" name="Picture 71"/>
          <p:cNvPicPr>
            <a:picLocks noChangeAspect="1"/>
          </p:cNvPicPr>
          <p:nvPr/>
        </p:nvPicPr>
        <p:blipFill>
          <a:blip r:embed="rId17" cstate="email">
            <a:clrChange>
              <a:clrFrom>
                <a:srgbClr val="FCFCFC"/>
              </a:clrFrom>
              <a:clrTo>
                <a:srgbClr val="FCFCFC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36083" y="3309364"/>
            <a:ext cx="471375" cy="628500"/>
          </a:xfrm>
          <a:prstGeom prst="rect">
            <a:avLst/>
          </a:prstGeom>
        </p:spPr>
      </p:pic>
      <p:sp>
        <p:nvSpPr>
          <p:cNvPr id="73" name="Rectangle 72"/>
          <p:cNvSpPr/>
          <p:nvPr/>
        </p:nvSpPr>
        <p:spPr>
          <a:xfrm>
            <a:off x="347246" y="2776073"/>
            <a:ext cx="2817839" cy="416275"/>
          </a:xfrm>
          <a:prstGeom prst="rect">
            <a:avLst/>
          </a:prstGeom>
          <a:solidFill>
            <a:srgbClr val="333333"/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933" tIns="34933" rIns="34933" bIns="34933" rtlCol="0" anchor="ctr" anchorCtr="0"/>
          <a:lstStyle/>
          <a:p>
            <a:pPr algn="ctr"/>
            <a:r>
              <a:rPr lang="en-US" sz="1067" b="1" dirty="0">
                <a:solidFill>
                  <a:srgbClr val="FFFFFF"/>
                </a:solidFill>
              </a:rPr>
              <a:t>UBIQUITOUS CONNECTIVITY</a:t>
            </a:r>
          </a:p>
        </p:txBody>
      </p:sp>
      <p:sp>
        <p:nvSpPr>
          <p:cNvPr id="89" name="Rectangle 88"/>
          <p:cNvSpPr/>
          <p:nvPr/>
        </p:nvSpPr>
        <p:spPr>
          <a:xfrm>
            <a:off x="3313948" y="2776073"/>
            <a:ext cx="2817839" cy="416275"/>
          </a:xfrm>
          <a:prstGeom prst="rect">
            <a:avLst/>
          </a:prstGeom>
          <a:solidFill>
            <a:srgbClr val="333333"/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933" tIns="34933" rIns="34933" bIns="34933" rtlCol="0" anchor="ctr" anchorCtr="0"/>
          <a:lstStyle/>
          <a:p>
            <a:pPr algn="ctr"/>
            <a:r>
              <a:rPr lang="en-US" sz="1067" b="1" dirty="0">
                <a:solidFill>
                  <a:srgbClr val="FFFFFF"/>
                </a:solidFill>
              </a:rPr>
              <a:t>EXPONENTIALLY IMPROVED DEVICE PERFORMANCE</a:t>
            </a:r>
          </a:p>
        </p:txBody>
      </p:sp>
      <p:sp>
        <p:nvSpPr>
          <p:cNvPr id="90" name="Rectangle 89"/>
          <p:cNvSpPr/>
          <p:nvPr/>
        </p:nvSpPr>
        <p:spPr>
          <a:xfrm>
            <a:off x="6280650" y="2776073"/>
            <a:ext cx="2817839" cy="416275"/>
          </a:xfrm>
          <a:prstGeom prst="rect">
            <a:avLst/>
          </a:prstGeom>
          <a:solidFill>
            <a:srgbClr val="333333"/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933" tIns="34933" rIns="34933" bIns="34933" rtlCol="0" anchor="ctr" anchorCtr="0"/>
          <a:lstStyle/>
          <a:p>
            <a:pPr algn="ctr"/>
            <a:r>
              <a:rPr lang="en-US" sz="1067" b="1" dirty="0">
                <a:solidFill>
                  <a:srgbClr val="FFFFFF"/>
                </a:solidFill>
              </a:rPr>
              <a:t>NEW DEVICE FORM FACTORS</a:t>
            </a:r>
          </a:p>
        </p:txBody>
      </p:sp>
      <p:sp>
        <p:nvSpPr>
          <p:cNvPr id="91" name="Rectangle 90"/>
          <p:cNvSpPr/>
          <p:nvPr>
            <p:custDataLst>
              <p:tags r:id="rId7"/>
            </p:custDataLst>
          </p:nvPr>
        </p:nvSpPr>
        <p:spPr>
          <a:xfrm>
            <a:off x="942954" y="4799137"/>
            <a:ext cx="2196670" cy="772116"/>
          </a:xfrm>
          <a:prstGeom prst="rect">
            <a:avLst/>
          </a:prstGeom>
          <a:solidFill>
            <a:srgbClr val="DDDDDD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933" tIns="34933" rIns="34933" bIns="34933" rtlCol="0" anchor="ctr" anchorCtr="0"/>
          <a:lstStyle/>
          <a:p>
            <a:pPr marL="182563" indent="-136525">
              <a:spcBef>
                <a:spcPts val="419"/>
              </a:spcBef>
              <a:buSzPct val="100000"/>
              <a:buFont typeface="Verdana" panose="020B0604030504040204" pitchFamily="34" charset="0"/>
              <a:buChar char="•"/>
            </a:pPr>
            <a:r>
              <a:rPr lang="en-US" sz="873" b="1" dirty="0">
                <a:solidFill>
                  <a:srgbClr val="000000"/>
                </a:solidFill>
              </a:rPr>
              <a:t>Ability to interface with technology through and voice commands</a:t>
            </a:r>
          </a:p>
        </p:txBody>
      </p:sp>
      <p:sp>
        <p:nvSpPr>
          <p:cNvPr id="92" name="Rectangle 91"/>
          <p:cNvSpPr/>
          <p:nvPr>
            <p:custDataLst>
              <p:tags r:id="rId8"/>
            </p:custDataLst>
          </p:nvPr>
        </p:nvSpPr>
        <p:spPr>
          <a:xfrm>
            <a:off x="3909656" y="4799137"/>
            <a:ext cx="2196670" cy="772116"/>
          </a:xfrm>
          <a:prstGeom prst="rect">
            <a:avLst/>
          </a:prstGeom>
          <a:solidFill>
            <a:srgbClr val="DDDDDD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933" tIns="34933" rIns="34933" bIns="34933" rtlCol="0" anchor="ctr" anchorCtr="0"/>
          <a:lstStyle/>
          <a:p>
            <a:pPr marL="182563" indent="-136525">
              <a:spcBef>
                <a:spcPts val="419"/>
              </a:spcBef>
              <a:buSzPct val="100000"/>
              <a:buFont typeface="Verdana" panose="020B0604030504040204" pitchFamily="34" charset="0"/>
              <a:buChar char="•"/>
            </a:pPr>
            <a:r>
              <a:rPr lang="en-US" sz="873" b="1" dirty="0">
                <a:solidFill>
                  <a:srgbClr val="000000"/>
                </a:solidFill>
              </a:rPr>
              <a:t>New device and display technologies enable visual layer of information overlaid on everyday sight</a:t>
            </a:r>
          </a:p>
        </p:txBody>
      </p:sp>
      <p:sp>
        <p:nvSpPr>
          <p:cNvPr id="93" name="Rectangle 92"/>
          <p:cNvSpPr/>
          <p:nvPr>
            <p:custDataLst>
              <p:tags r:id="rId9"/>
            </p:custDataLst>
          </p:nvPr>
        </p:nvSpPr>
        <p:spPr>
          <a:xfrm>
            <a:off x="6876358" y="4799137"/>
            <a:ext cx="2196670" cy="772116"/>
          </a:xfrm>
          <a:prstGeom prst="rect">
            <a:avLst/>
          </a:prstGeom>
          <a:solidFill>
            <a:srgbClr val="DDDDDD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933" tIns="34933" rIns="34933" bIns="34933" rtlCol="0" anchor="ctr" anchorCtr="0"/>
          <a:lstStyle/>
          <a:p>
            <a:pPr marL="182563" indent="-136525">
              <a:spcBef>
                <a:spcPts val="419"/>
              </a:spcBef>
              <a:buSzPct val="100000"/>
              <a:buFont typeface="Verdana" panose="020B0604030504040204" pitchFamily="34" charset="0"/>
              <a:buChar char="•"/>
            </a:pPr>
            <a:r>
              <a:rPr lang="en-US" sz="873" b="1" dirty="0">
                <a:solidFill>
                  <a:srgbClr val="000000"/>
                </a:solidFill>
              </a:rPr>
              <a:t>Intelligent “Al-like” personalities are able to perform complex tasks and offer nuanced recommendations</a:t>
            </a:r>
          </a:p>
        </p:txBody>
      </p:sp>
      <p:sp>
        <p:nvSpPr>
          <p:cNvPr id="94" name="Rectangle 93"/>
          <p:cNvSpPr/>
          <p:nvPr/>
        </p:nvSpPr>
        <p:spPr>
          <a:xfrm>
            <a:off x="356490" y="4799137"/>
            <a:ext cx="618857" cy="772116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933" tIns="34933" rIns="34933" bIns="34933" rtlCol="0" anchor="ctr" anchorCtr="0"/>
          <a:lstStyle/>
          <a:p>
            <a:pPr algn="ctr"/>
            <a:endParaRPr lang="en-US" sz="1067" b="1" dirty="0">
              <a:solidFill>
                <a:srgbClr val="000000"/>
              </a:solidFill>
            </a:endParaRPr>
          </a:p>
        </p:txBody>
      </p:sp>
      <p:sp>
        <p:nvSpPr>
          <p:cNvPr id="95" name="Rectangle 94"/>
          <p:cNvSpPr/>
          <p:nvPr/>
        </p:nvSpPr>
        <p:spPr>
          <a:xfrm>
            <a:off x="3323191" y="4799137"/>
            <a:ext cx="618857" cy="772116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933" tIns="34933" rIns="34933" bIns="34933" rtlCol="0" anchor="ctr" anchorCtr="0"/>
          <a:lstStyle/>
          <a:p>
            <a:pPr algn="ctr"/>
            <a:endParaRPr lang="en-US" sz="1067" b="1" dirty="0">
              <a:solidFill>
                <a:srgbClr val="000000"/>
              </a:solidFill>
            </a:endParaRPr>
          </a:p>
        </p:txBody>
      </p:sp>
      <p:sp>
        <p:nvSpPr>
          <p:cNvPr id="96" name="Rectangle 95"/>
          <p:cNvSpPr/>
          <p:nvPr/>
        </p:nvSpPr>
        <p:spPr>
          <a:xfrm>
            <a:off x="6289893" y="4799137"/>
            <a:ext cx="618857" cy="772116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933" tIns="34933" rIns="34933" bIns="34933" rtlCol="0" anchor="ctr" anchorCtr="0"/>
          <a:lstStyle/>
          <a:p>
            <a:pPr algn="ctr"/>
            <a:endParaRPr lang="en-US" sz="1067" b="1" dirty="0">
              <a:solidFill>
                <a:srgbClr val="000000"/>
              </a:solidFill>
            </a:endParaRPr>
          </a:p>
        </p:txBody>
      </p:sp>
      <p:pic>
        <p:nvPicPr>
          <p:cNvPr id="97" name="Picture 96"/>
          <p:cNvPicPr>
            <a:picLocks noChangeAspect="1"/>
          </p:cNvPicPr>
          <p:nvPr/>
        </p:nvPicPr>
        <p:blipFill>
          <a:blip r:embed="rId18" cstate="email">
            <a:clrChange>
              <a:clrFrom>
                <a:srgbClr val="FCFCFC"/>
              </a:clrFrom>
              <a:clrTo>
                <a:srgbClr val="FCFCFC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6512" y="4902601"/>
            <a:ext cx="499103" cy="582286"/>
          </a:xfrm>
          <a:prstGeom prst="rect">
            <a:avLst/>
          </a:prstGeom>
        </p:spPr>
      </p:pic>
      <p:pic>
        <p:nvPicPr>
          <p:cNvPr id="98" name="Picture 97"/>
          <p:cNvPicPr>
            <a:picLocks noChangeAspect="1"/>
          </p:cNvPicPr>
          <p:nvPr/>
        </p:nvPicPr>
        <p:blipFill>
          <a:blip r:embed="rId19" cstate="email">
            <a:clrChange>
              <a:clrFrom>
                <a:srgbClr val="FCFCFC"/>
              </a:clrFrom>
              <a:clrTo>
                <a:srgbClr val="FCFCFC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26611" y="4931772"/>
            <a:ext cx="573044" cy="610014"/>
          </a:xfrm>
          <a:prstGeom prst="rect">
            <a:avLst/>
          </a:prstGeom>
        </p:spPr>
      </p:pic>
      <p:pic>
        <p:nvPicPr>
          <p:cNvPr id="99" name="Picture 98"/>
          <p:cNvPicPr>
            <a:picLocks noChangeAspect="1"/>
          </p:cNvPicPr>
          <p:nvPr/>
        </p:nvPicPr>
        <p:blipFill>
          <a:blip r:embed="rId20">
            <a:clrChange>
              <a:clrFrom>
                <a:srgbClr val="FCFCFC"/>
              </a:clrFrom>
              <a:clrTo>
                <a:srgbClr val="FCFCFC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347659" y="4900268"/>
            <a:ext cx="496393" cy="606704"/>
          </a:xfrm>
          <a:prstGeom prst="rect">
            <a:avLst/>
          </a:prstGeom>
        </p:spPr>
      </p:pic>
      <p:sp>
        <p:nvSpPr>
          <p:cNvPr id="100" name="Rectangle 99"/>
          <p:cNvSpPr/>
          <p:nvPr/>
        </p:nvSpPr>
        <p:spPr>
          <a:xfrm>
            <a:off x="347246" y="4382862"/>
            <a:ext cx="2817839" cy="416275"/>
          </a:xfrm>
          <a:prstGeom prst="rect">
            <a:avLst/>
          </a:prstGeom>
          <a:solidFill>
            <a:srgbClr val="333333"/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933" tIns="34933" rIns="34933" bIns="34933" rtlCol="0" anchor="ctr" anchorCtr="0"/>
          <a:lstStyle/>
          <a:p>
            <a:pPr algn="ctr"/>
            <a:r>
              <a:rPr lang="en-US" sz="1067" b="1" dirty="0">
                <a:solidFill>
                  <a:srgbClr val="FFFFFF"/>
                </a:solidFill>
              </a:rPr>
              <a:t>NEW DEVICE INTERACTION MODELS</a:t>
            </a:r>
          </a:p>
        </p:txBody>
      </p:sp>
      <p:sp>
        <p:nvSpPr>
          <p:cNvPr id="101" name="Rectangle 100"/>
          <p:cNvSpPr/>
          <p:nvPr/>
        </p:nvSpPr>
        <p:spPr>
          <a:xfrm>
            <a:off x="3313948" y="4382862"/>
            <a:ext cx="2817839" cy="416275"/>
          </a:xfrm>
          <a:prstGeom prst="rect">
            <a:avLst/>
          </a:prstGeom>
          <a:solidFill>
            <a:srgbClr val="333333"/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933" tIns="34933" rIns="34933" bIns="34933" rtlCol="0" anchor="ctr" anchorCtr="0"/>
          <a:lstStyle/>
          <a:p>
            <a:pPr algn="ctr"/>
            <a:r>
              <a:rPr lang="en-US" sz="1067" b="1" dirty="0">
                <a:solidFill>
                  <a:srgbClr val="FFFFFF"/>
                </a:solidFill>
              </a:rPr>
              <a:t>AUGMENTED REALITY</a:t>
            </a:r>
          </a:p>
        </p:txBody>
      </p:sp>
      <p:sp>
        <p:nvSpPr>
          <p:cNvPr id="102" name="Rectangle 101"/>
          <p:cNvSpPr/>
          <p:nvPr/>
        </p:nvSpPr>
        <p:spPr>
          <a:xfrm>
            <a:off x="6280650" y="4382862"/>
            <a:ext cx="2817839" cy="416275"/>
          </a:xfrm>
          <a:prstGeom prst="rect">
            <a:avLst/>
          </a:prstGeom>
          <a:solidFill>
            <a:srgbClr val="333333"/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933" tIns="34933" rIns="34933" bIns="34933" rtlCol="0" anchor="ctr" anchorCtr="0"/>
          <a:lstStyle/>
          <a:p>
            <a:pPr algn="ctr"/>
            <a:r>
              <a:rPr lang="en-US" sz="1067" b="1" dirty="0">
                <a:solidFill>
                  <a:srgbClr val="FFFFFF"/>
                </a:solidFill>
              </a:rPr>
              <a:t>COGNITIVE COMPUTING</a:t>
            </a:r>
          </a:p>
        </p:txBody>
      </p:sp>
      <p:sp>
        <p:nvSpPr>
          <p:cNvPr id="103" name="Rectangle 102"/>
          <p:cNvSpPr/>
          <p:nvPr/>
        </p:nvSpPr>
        <p:spPr>
          <a:xfrm>
            <a:off x="347246" y="5703242"/>
            <a:ext cx="8751242" cy="458404"/>
          </a:xfrm>
          <a:prstGeom prst="rect">
            <a:avLst/>
          </a:prstGeom>
          <a:solidFill>
            <a:srgbClr val="00206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933" tIns="34933" rIns="34933" bIns="34933" rtlCol="0" anchor="ctr" anchorCtr="0"/>
          <a:lstStyle/>
          <a:p>
            <a:pPr algn="ctr"/>
            <a:r>
              <a:rPr lang="en-US" sz="1359" b="1" dirty="0">
                <a:solidFill>
                  <a:srgbClr val="FFFFFF"/>
                </a:solidFill>
              </a:rPr>
              <a:t>Barriers to </a:t>
            </a:r>
            <a:r>
              <a:rPr lang="en-US" sz="1359" b="1" dirty="0" smtClean="0">
                <a:solidFill>
                  <a:srgbClr val="FFFFFF"/>
                </a:solidFill>
              </a:rPr>
              <a:t>entry is </a:t>
            </a:r>
            <a:r>
              <a:rPr lang="en-US" sz="1359" b="1" dirty="0">
                <a:solidFill>
                  <a:srgbClr val="FFFFFF"/>
                </a:solidFill>
              </a:rPr>
              <a:t>much lower than they used to be</a:t>
            </a:r>
          </a:p>
        </p:txBody>
      </p:sp>
    </p:spTree>
    <p:extLst>
      <p:ext uri="{BB962C8B-B14F-4D97-AF65-F5344CB8AC3E}">
        <p14:creationId xmlns:p14="http://schemas.microsoft.com/office/powerpoint/2010/main" val="1925908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itle 2"/>
          <p:cNvSpPr>
            <a:spLocks noGrp="1"/>
          </p:cNvSpPr>
          <p:nvPr>
            <p:ph type="title"/>
          </p:nvPr>
        </p:nvSpPr>
        <p:spPr>
          <a:xfrm>
            <a:off x="640122" y="377190"/>
            <a:ext cx="8229557" cy="632381"/>
          </a:xfrm>
        </p:spPr>
        <p:txBody>
          <a:bodyPr>
            <a:noAutofit/>
          </a:bodyPr>
          <a:lstStyle/>
          <a:p>
            <a:pPr algn="l"/>
            <a:r>
              <a:rPr lang="en-GB" sz="2000" dirty="0">
                <a:solidFill>
                  <a:srgbClr val="FFC000"/>
                </a:solidFill>
              </a:rPr>
              <a:t>DEMAND:</a:t>
            </a:r>
            <a:r>
              <a:rPr lang="en-GB" sz="2000" dirty="0">
                <a:solidFill>
                  <a:prstClr val="black"/>
                </a:solidFill>
              </a:rPr>
              <a:t> </a:t>
            </a:r>
            <a:r>
              <a:rPr lang="en-GB" sz="2000" dirty="0">
                <a:solidFill>
                  <a:srgbClr val="002060"/>
                </a:solidFill>
              </a:rPr>
              <a:t>Customers now expect and demand higher levels of convenience with bigger security</a:t>
            </a:r>
            <a:endParaRPr lang="en-US" sz="2000" dirty="0">
              <a:solidFill>
                <a:srgbClr val="00206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251496" y="6492875"/>
            <a:ext cx="2057400" cy="365125"/>
          </a:xfrm>
        </p:spPr>
        <p:txBody>
          <a:bodyPr/>
          <a:lstStyle/>
          <a:p>
            <a:fld id="{D60D1EDE-7116-2443-9BDD-368CE5B37660}" type="slidenum">
              <a:rPr lang="en-US" smtClean="0"/>
              <a:t>3</a:t>
            </a:fld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602833" y="1171641"/>
            <a:ext cx="8446310" cy="4996987"/>
            <a:chOff x="614708" y="1052887"/>
            <a:chExt cx="8446310" cy="4996987"/>
          </a:xfrm>
        </p:grpSpPr>
        <p:grpSp>
          <p:nvGrpSpPr>
            <p:cNvPr id="9" name="Group 3"/>
            <p:cNvGrpSpPr/>
            <p:nvPr>
              <p:custDataLst>
                <p:tags r:id="rId1"/>
              </p:custDataLst>
            </p:nvPr>
          </p:nvGrpSpPr>
          <p:grpSpPr>
            <a:xfrm>
              <a:off x="2327298" y="1052889"/>
              <a:ext cx="1569898" cy="1303076"/>
              <a:chOff x="2224368" y="1467839"/>
              <a:chExt cx="1590495" cy="1430097"/>
            </a:xfrm>
          </p:grpSpPr>
          <p:pic>
            <p:nvPicPr>
              <p:cNvPr id="10" name="Picture 11"/>
              <p:cNvPicPr>
                <a:picLocks noChangeAspect="1"/>
              </p:cNvPicPr>
              <p:nvPr/>
            </p:nvPicPr>
            <p:blipFill rotWithShape="1">
              <a:blip r:embed="rId13" cstate="email">
                <a:grayscl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2224368" y="1841629"/>
                <a:ext cx="1587112" cy="1056307"/>
              </a:xfrm>
              <a:prstGeom prst="rect">
                <a:avLst/>
              </a:prstGeom>
            </p:spPr>
          </p:pic>
          <p:sp>
            <p:nvSpPr>
              <p:cNvPr id="11" name="Rectangle 13"/>
              <p:cNvSpPr/>
              <p:nvPr/>
            </p:nvSpPr>
            <p:spPr>
              <a:xfrm>
                <a:off x="2233166" y="1467839"/>
                <a:ext cx="1581697" cy="361628"/>
              </a:xfrm>
              <a:prstGeom prst="rect">
                <a:avLst/>
              </a:prstGeom>
              <a:solidFill>
                <a:srgbClr val="002060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3167" tIns="33167" rIns="33167" bIns="33167" rtlCol="0" anchor="ctr"/>
              <a:lstStyle/>
              <a:p>
                <a:pPr algn="ctr"/>
                <a:r>
                  <a:rPr lang="en-GB" sz="1164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TRANSPARENCY</a:t>
                </a:r>
              </a:p>
            </p:txBody>
          </p:sp>
        </p:grpSp>
        <p:grpSp>
          <p:nvGrpSpPr>
            <p:cNvPr id="12" name="Group 19"/>
            <p:cNvGrpSpPr/>
            <p:nvPr>
              <p:custDataLst>
                <p:tags r:id="rId2"/>
              </p:custDataLst>
            </p:nvPr>
          </p:nvGrpSpPr>
          <p:grpSpPr>
            <a:xfrm>
              <a:off x="614708" y="1060496"/>
              <a:ext cx="1569898" cy="1291512"/>
              <a:chOff x="365767" y="1467839"/>
              <a:chExt cx="1581697" cy="1417405"/>
            </a:xfrm>
          </p:grpSpPr>
          <p:sp>
            <p:nvSpPr>
              <p:cNvPr id="13" name="Rectangle 20"/>
              <p:cNvSpPr/>
              <p:nvPr/>
            </p:nvSpPr>
            <p:spPr>
              <a:xfrm>
                <a:off x="365767" y="1467839"/>
                <a:ext cx="1581697" cy="361628"/>
              </a:xfrm>
              <a:prstGeom prst="rect">
                <a:avLst/>
              </a:prstGeom>
              <a:solidFill>
                <a:srgbClr val="002060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3167" tIns="33167" rIns="33167" bIns="33167" rtlCol="0" anchor="ctr"/>
              <a:lstStyle/>
              <a:p>
                <a:pPr algn="ctr"/>
                <a:r>
                  <a:rPr lang="en-GB" sz="1164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ACCESSIBILITY</a:t>
                </a:r>
              </a:p>
            </p:txBody>
          </p:sp>
          <p:pic>
            <p:nvPicPr>
              <p:cNvPr id="14" name="Picture 33"/>
              <p:cNvPicPr preferRelativeResize="0">
                <a:picLocks/>
              </p:cNvPicPr>
              <p:nvPr/>
            </p:nvPicPr>
            <p:blipFill rotWithShape="1">
              <a:blip r:embed="rId14" cstate="email">
                <a:grayscl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65767" y="1831999"/>
                <a:ext cx="1581697" cy="1053245"/>
              </a:xfrm>
              <a:prstGeom prst="rect">
                <a:avLst/>
              </a:prstGeom>
            </p:spPr>
          </p:pic>
        </p:grpSp>
        <p:grpSp>
          <p:nvGrpSpPr>
            <p:cNvPr id="15" name="Group 38"/>
            <p:cNvGrpSpPr/>
            <p:nvPr>
              <p:custDataLst>
                <p:tags r:id="rId3"/>
              </p:custDataLst>
            </p:nvPr>
          </p:nvGrpSpPr>
          <p:grpSpPr>
            <a:xfrm>
              <a:off x="5769846" y="1052887"/>
              <a:ext cx="1569898" cy="1291512"/>
              <a:chOff x="5967966" y="1467839"/>
              <a:chExt cx="1581697" cy="1417405"/>
            </a:xfrm>
          </p:grpSpPr>
          <p:sp>
            <p:nvSpPr>
              <p:cNvPr id="16" name="Rectangle 39"/>
              <p:cNvSpPr/>
              <p:nvPr/>
            </p:nvSpPr>
            <p:spPr>
              <a:xfrm>
                <a:off x="5967966" y="1467839"/>
                <a:ext cx="1581697" cy="361628"/>
              </a:xfrm>
              <a:prstGeom prst="rect">
                <a:avLst/>
              </a:prstGeom>
              <a:solidFill>
                <a:srgbClr val="002060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3167" tIns="33167" rIns="33167" bIns="33167" rtlCol="0" anchor="ctr"/>
              <a:lstStyle/>
              <a:p>
                <a:pPr algn="ctr"/>
                <a:r>
                  <a:rPr lang="en-GB" sz="1164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CUSTOMISATION</a:t>
                </a:r>
              </a:p>
            </p:txBody>
          </p:sp>
          <p:pic>
            <p:nvPicPr>
              <p:cNvPr id="17" name="Picture 40"/>
              <p:cNvPicPr preferRelativeResize="0">
                <a:picLocks/>
              </p:cNvPicPr>
              <p:nvPr/>
            </p:nvPicPr>
            <p:blipFill>
              <a:blip r:embed="rId15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967966" y="1831999"/>
                <a:ext cx="1581697" cy="1053245"/>
              </a:xfrm>
              <a:prstGeom prst="rect">
                <a:avLst/>
              </a:prstGeom>
            </p:spPr>
          </p:pic>
        </p:grpSp>
        <p:grpSp>
          <p:nvGrpSpPr>
            <p:cNvPr id="18" name="Group 17"/>
            <p:cNvGrpSpPr/>
            <p:nvPr>
              <p:custDataLst>
                <p:tags r:id="rId4"/>
              </p:custDataLst>
            </p:nvPr>
          </p:nvGrpSpPr>
          <p:grpSpPr>
            <a:xfrm>
              <a:off x="4048572" y="1052887"/>
              <a:ext cx="1569898" cy="1291512"/>
              <a:chOff x="4100566" y="1467839"/>
              <a:chExt cx="1581697" cy="1417405"/>
            </a:xfrm>
          </p:grpSpPr>
          <p:sp>
            <p:nvSpPr>
              <p:cNvPr id="19" name="Rectangle 18"/>
              <p:cNvSpPr/>
              <p:nvPr/>
            </p:nvSpPr>
            <p:spPr>
              <a:xfrm>
                <a:off x="4100566" y="1467839"/>
                <a:ext cx="1581697" cy="361628"/>
              </a:xfrm>
              <a:prstGeom prst="rect">
                <a:avLst/>
              </a:prstGeom>
              <a:solidFill>
                <a:srgbClr val="002060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3167" tIns="33167" rIns="33167" bIns="33167" rtlCol="0" anchor="ctr"/>
              <a:lstStyle/>
              <a:p>
                <a:pPr algn="ctr"/>
                <a:r>
                  <a:rPr lang="en-GB" sz="1164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SIMPLICITY</a:t>
                </a:r>
              </a:p>
            </p:txBody>
          </p:sp>
          <p:pic>
            <p:nvPicPr>
              <p:cNvPr id="20" name="Picture 19"/>
              <p:cNvPicPr preferRelativeResize="0">
                <a:picLocks/>
              </p:cNvPicPr>
              <p:nvPr/>
            </p:nvPicPr>
            <p:blipFill rotWithShape="1">
              <a:blip r:embed="rId16" cstate="email">
                <a:duotone>
                  <a:prstClr val="black"/>
                  <a:schemeClr val="accent4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4100566" y="1831999"/>
                <a:ext cx="1581697" cy="1053245"/>
              </a:xfrm>
              <a:prstGeom prst="rect">
                <a:avLst/>
              </a:prstGeom>
            </p:spPr>
          </p:pic>
        </p:grpSp>
        <p:grpSp>
          <p:nvGrpSpPr>
            <p:cNvPr id="21" name="Group 44"/>
            <p:cNvGrpSpPr/>
            <p:nvPr>
              <p:custDataLst>
                <p:tags r:id="rId5"/>
              </p:custDataLst>
            </p:nvPr>
          </p:nvGrpSpPr>
          <p:grpSpPr>
            <a:xfrm>
              <a:off x="7491120" y="1052888"/>
              <a:ext cx="1569898" cy="1299120"/>
              <a:chOff x="7837058" y="1467839"/>
              <a:chExt cx="1581697" cy="1425755"/>
            </a:xfrm>
          </p:grpSpPr>
          <p:sp>
            <p:nvSpPr>
              <p:cNvPr id="22" name="Rectangle 45"/>
              <p:cNvSpPr/>
              <p:nvPr/>
            </p:nvSpPr>
            <p:spPr>
              <a:xfrm>
                <a:off x="7837058" y="1467839"/>
                <a:ext cx="1581697" cy="361628"/>
              </a:xfrm>
              <a:prstGeom prst="rect">
                <a:avLst/>
              </a:prstGeom>
              <a:solidFill>
                <a:srgbClr val="002060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3167" tIns="33167" rIns="33167" bIns="33167" rtlCol="0" anchor="ctr"/>
              <a:lstStyle/>
              <a:p>
                <a:pPr algn="ctr"/>
                <a:r>
                  <a:rPr lang="en-GB" sz="1164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EASE OF USE</a:t>
                </a:r>
              </a:p>
            </p:txBody>
          </p:sp>
          <p:pic>
            <p:nvPicPr>
              <p:cNvPr id="23" name="Picture 46"/>
              <p:cNvPicPr preferRelativeResize="0">
                <a:picLocks/>
              </p:cNvPicPr>
              <p:nvPr/>
            </p:nvPicPr>
            <p:blipFill>
              <a:blip r:embed="rId17" cstate="email">
                <a:grayscl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837058" y="1832181"/>
                <a:ext cx="1581697" cy="1061413"/>
              </a:xfrm>
              <a:prstGeom prst="rect">
                <a:avLst/>
              </a:prstGeom>
            </p:spPr>
          </p:pic>
        </p:grpSp>
        <p:sp>
          <p:nvSpPr>
            <p:cNvPr id="24" name="KMA1D1FEAF"/>
            <p:cNvSpPr>
              <a:spLocks noChangeArrowheads="1"/>
            </p:cNvSpPr>
            <p:nvPr>
              <p:custDataLst>
                <p:tags r:id="rId6"/>
              </p:custDataLst>
            </p:nvPr>
          </p:nvSpPr>
          <p:spPr bwMode="auto">
            <a:xfrm>
              <a:off x="7489478" y="2413418"/>
              <a:ext cx="1569898" cy="287493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  <a:extLst/>
          </p:spPr>
          <p:txBody>
            <a:bodyPr wrap="square" lIns="47775" tIns="45216" rIns="47775" bIns="45216">
              <a:noAutofit/>
            </a:bodyPr>
            <a:lstStyle/>
            <a:p>
              <a:pPr marL="182563" indent="-182563" defTabSz="924131">
                <a:spcBef>
                  <a:spcPts val="512"/>
                </a:spcBef>
                <a:buSzPct val="100000"/>
                <a:buFont typeface="Verdana" panose="020B0604030504040204" pitchFamily="34" charset="0"/>
                <a:buChar char="•"/>
              </a:pPr>
              <a:r>
                <a:rPr lang="en-GB" sz="1000" b="1" dirty="0">
                  <a:solidFill>
                    <a:srgbClr val="000000"/>
                  </a:solidFill>
                  <a:latin typeface="Arial" charset="0"/>
                  <a:ea typeface="Arial" charset="0"/>
                  <a:cs typeface="Arial" charset="0"/>
                </a:rPr>
                <a:t>Intuitive interfaces </a:t>
              </a:r>
              <a:r>
                <a:rPr lang="en-GB" sz="1000" dirty="0">
                  <a:solidFill>
                    <a:srgbClr val="000000"/>
                  </a:solidFill>
                  <a:latin typeface="Arial" charset="0"/>
                  <a:ea typeface="Arial" charset="0"/>
                  <a:cs typeface="Arial" charset="0"/>
                </a:rPr>
                <a:t>that do not demand long learning processes</a:t>
              </a:r>
            </a:p>
            <a:p>
              <a:pPr marL="182563" indent="-182563" defTabSz="924131">
                <a:spcBef>
                  <a:spcPts val="512"/>
                </a:spcBef>
                <a:buSzPct val="100000"/>
                <a:buFont typeface="Verdana" panose="020B0604030504040204" pitchFamily="34" charset="0"/>
                <a:buChar char="•"/>
              </a:pPr>
              <a:r>
                <a:rPr lang="en-GB" sz="1000" b="1" dirty="0">
                  <a:solidFill>
                    <a:srgbClr val="000000"/>
                  </a:solidFill>
                  <a:latin typeface="Arial" charset="0"/>
                  <a:ea typeface="Arial" charset="0"/>
                  <a:cs typeface="Arial" charset="0"/>
                </a:rPr>
                <a:t>Responsive</a:t>
              </a:r>
              <a:r>
                <a:rPr lang="en-GB" sz="1000" dirty="0">
                  <a:solidFill>
                    <a:srgbClr val="000000"/>
                  </a:solidFill>
                  <a:latin typeface="Arial" charset="0"/>
                  <a:ea typeface="Arial" charset="0"/>
                  <a:cs typeface="Arial" charset="0"/>
                </a:rPr>
                <a:t> platforms as a relevant choosing criteria</a:t>
              </a:r>
            </a:p>
            <a:p>
              <a:pPr marL="182563" indent="-182563" defTabSz="924131">
                <a:spcBef>
                  <a:spcPts val="512"/>
                </a:spcBef>
                <a:buSzPct val="100000"/>
                <a:buFont typeface="Verdana" panose="020B0604030504040204" pitchFamily="34" charset="0"/>
                <a:buChar char="•"/>
              </a:pPr>
              <a:r>
                <a:rPr lang="en-GB" sz="1000" b="1" dirty="0">
                  <a:solidFill>
                    <a:srgbClr val="000000"/>
                  </a:solidFill>
                  <a:latin typeface="Arial" charset="0"/>
                  <a:ea typeface="Arial" charset="0"/>
                  <a:cs typeface="Arial" charset="0"/>
                </a:rPr>
                <a:t>Effortless integrated views </a:t>
              </a:r>
              <a:r>
                <a:rPr lang="en-GB" sz="1000" dirty="0">
                  <a:solidFill>
                    <a:srgbClr val="000000"/>
                  </a:solidFill>
                  <a:latin typeface="Arial" charset="0"/>
                  <a:ea typeface="Arial" charset="0"/>
                  <a:cs typeface="Arial" charset="0"/>
                </a:rPr>
                <a:t>of customers’ financial status</a:t>
              </a:r>
            </a:p>
            <a:p>
              <a:pPr marL="182563" indent="-182563" defTabSz="924131">
                <a:spcBef>
                  <a:spcPts val="512"/>
                </a:spcBef>
                <a:buSzPct val="100000"/>
                <a:buFont typeface="Verdana" panose="020B0604030504040204" pitchFamily="34" charset="0"/>
                <a:buChar char="•"/>
              </a:pPr>
              <a:r>
                <a:rPr lang="en-GB" sz="1000" b="1" dirty="0">
                  <a:solidFill>
                    <a:srgbClr val="000000"/>
                  </a:solidFill>
                  <a:latin typeface="Arial" charset="0"/>
                  <a:ea typeface="Arial" charset="0"/>
                  <a:cs typeface="Arial" charset="0"/>
                </a:rPr>
                <a:t>Automatic alerts </a:t>
              </a:r>
              <a:r>
                <a:rPr lang="en-GB" sz="1000" dirty="0">
                  <a:solidFill>
                    <a:srgbClr val="000000"/>
                  </a:solidFill>
                  <a:latin typeface="Arial" charset="0"/>
                  <a:ea typeface="Arial" charset="0"/>
                  <a:cs typeface="Arial" charset="0"/>
                </a:rPr>
                <a:t>that reduce need to constantly monitor financial activity</a:t>
              </a:r>
            </a:p>
          </p:txBody>
        </p:sp>
        <p:sp>
          <p:nvSpPr>
            <p:cNvPr id="25" name="KMA1D1FEAF"/>
            <p:cNvSpPr>
              <a:spLocks noChangeArrowheads="1"/>
            </p:cNvSpPr>
            <p:nvPr>
              <p:custDataLst>
                <p:tags r:id="rId7"/>
              </p:custDataLst>
            </p:nvPr>
          </p:nvSpPr>
          <p:spPr bwMode="auto">
            <a:xfrm>
              <a:off x="614708" y="2421026"/>
              <a:ext cx="1569898" cy="287493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  <a:extLst/>
          </p:spPr>
          <p:txBody>
            <a:bodyPr wrap="square" lIns="47775" tIns="45216" rIns="47775" bIns="45216">
              <a:noAutofit/>
            </a:bodyPr>
            <a:lstStyle/>
            <a:p>
              <a:pPr marL="182563" indent="-182563" defTabSz="924131">
                <a:spcBef>
                  <a:spcPts val="512"/>
                </a:spcBef>
                <a:buSzPct val="100000"/>
                <a:buFont typeface="Verdana" panose="020B0604030504040204" pitchFamily="34" charset="0"/>
                <a:buChar char="•"/>
              </a:pPr>
              <a:r>
                <a:rPr lang="en-GB" altLang="ja-JP" sz="1000" dirty="0">
                  <a:solidFill>
                    <a:srgbClr val="000000"/>
                  </a:solidFill>
                  <a:latin typeface="Arial" charset="0"/>
                  <a:ea typeface="Arial" charset="0"/>
                  <a:cs typeface="Arial" charset="0"/>
                </a:rPr>
                <a:t>Access to information, customer service and transactions </a:t>
              </a:r>
              <a:r>
                <a:rPr lang="en-GB" altLang="ja-JP" sz="1000" b="1" dirty="0">
                  <a:solidFill>
                    <a:srgbClr val="000000"/>
                  </a:solidFill>
                  <a:latin typeface="Arial" charset="0"/>
                  <a:ea typeface="Arial" charset="0"/>
                  <a:cs typeface="Arial" charset="0"/>
                </a:rPr>
                <a:t>anytime and anywhere</a:t>
              </a:r>
            </a:p>
            <a:p>
              <a:pPr marL="182563" indent="-182563" defTabSz="924131">
                <a:spcBef>
                  <a:spcPts val="512"/>
                </a:spcBef>
                <a:buSzPct val="100000"/>
                <a:buFont typeface="Verdana" panose="020B0604030504040204" pitchFamily="34" charset="0"/>
                <a:buChar char="•"/>
              </a:pPr>
              <a:r>
                <a:rPr lang="en-GB" sz="1000" b="1" dirty="0">
                  <a:solidFill>
                    <a:srgbClr val="000000"/>
                  </a:solidFill>
                  <a:latin typeface="Arial" charset="0"/>
                  <a:ea typeface="Arial" charset="0"/>
                  <a:cs typeface="Arial" charset="0"/>
                </a:rPr>
                <a:t>Digital channels </a:t>
              </a:r>
              <a:r>
                <a:rPr lang="en-GB" sz="1000" dirty="0">
                  <a:solidFill>
                    <a:srgbClr val="000000"/>
                  </a:solidFill>
                  <a:latin typeface="Arial" charset="0"/>
                  <a:ea typeface="Arial" charset="0"/>
                  <a:cs typeface="Arial" charset="0"/>
                </a:rPr>
                <a:t>becoming preferred; especially </a:t>
              </a:r>
              <a:r>
                <a:rPr lang="en-GB" sz="1000" b="1" dirty="0">
                  <a:solidFill>
                    <a:srgbClr val="000000"/>
                  </a:solidFill>
                  <a:latin typeface="Arial" charset="0"/>
                  <a:ea typeface="Arial" charset="0"/>
                  <a:cs typeface="Arial" charset="0"/>
                </a:rPr>
                <a:t>mobile</a:t>
              </a:r>
            </a:p>
            <a:p>
              <a:pPr marL="182563" indent="-182563" defTabSz="924131">
                <a:spcBef>
                  <a:spcPts val="512"/>
                </a:spcBef>
                <a:buSzPct val="100000"/>
                <a:buFont typeface="Verdana" panose="020B0604030504040204" pitchFamily="34" charset="0"/>
                <a:buChar char="•"/>
              </a:pPr>
              <a:r>
                <a:rPr lang="en-GB" sz="1000" dirty="0">
                  <a:solidFill>
                    <a:srgbClr val="000000"/>
                  </a:solidFill>
                  <a:latin typeface="Arial" charset="0"/>
                  <a:ea typeface="Arial" charset="0"/>
                  <a:cs typeface="Arial" charset="0"/>
                </a:rPr>
                <a:t>Seamless</a:t>
              </a:r>
              <a:r>
                <a:rPr lang="en-GB" sz="1000" b="1" dirty="0">
                  <a:solidFill>
                    <a:srgbClr val="000000"/>
                  </a:solidFill>
                  <a:latin typeface="Arial" charset="0"/>
                  <a:ea typeface="Arial" charset="0"/>
                  <a:cs typeface="Arial" charset="0"/>
                </a:rPr>
                <a:t> omnichannel access</a:t>
              </a:r>
            </a:p>
            <a:p>
              <a:pPr marL="182563" indent="-182563" defTabSz="924131">
                <a:spcBef>
                  <a:spcPts val="512"/>
                </a:spcBef>
                <a:buSzPct val="100000"/>
                <a:buFont typeface="Verdana" panose="020B0604030504040204" pitchFamily="34" charset="0"/>
                <a:buChar char="•"/>
              </a:pPr>
              <a:r>
                <a:rPr lang="en-GB" sz="1000" dirty="0">
                  <a:solidFill>
                    <a:srgbClr val="000000"/>
                  </a:solidFill>
                  <a:latin typeface="Arial" charset="0"/>
                  <a:ea typeface="Arial" charset="0"/>
                  <a:cs typeface="Arial" charset="0"/>
                </a:rPr>
                <a:t>Authorization and transaction integrating new </a:t>
              </a:r>
              <a:r>
                <a:rPr lang="en-GB" sz="1000" b="1" dirty="0">
                  <a:solidFill>
                    <a:srgbClr val="000000"/>
                  </a:solidFill>
                  <a:latin typeface="Arial" charset="0"/>
                  <a:ea typeface="Arial" charset="0"/>
                  <a:cs typeface="Arial" charset="0"/>
                </a:rPr>
                <a:t>security features </a:t>
              </a:r>
              <a:r>
                <a:rPr lang="en-GB" sz="1000" dirty="0">
                  <a:solidFill>
                    <a:srgbClr val="000000"/>
                  </a:solidFill>
                  <a:latin typeface="Arial" charset="0"/>
                  <a:ea typeface="Arial" charset="0"/>
                  <a:cs typeface="Arial" charset="0"/>
                </a:rPr>
                <a:t>(e.g., biometrics)</a:t>
              </a:r>
            </a:p>
          </p:txBody>
        </p:sp>
        <p:sp>
          <p:nvSpPr>
            <p:cNvPr id="26" name="KMA1D1FEAF"/>
            <p:cNvSpPr>
              <a:spLocks noChangeArrowheads="1"/>
            </p:cNvSpPr>
            <p:nvPr>
              <p:custDataLst>
                <p:tags r:id="rId8"/>
              </p:custDataLst>
            </p:nvPr>
          </p:nvSpPr>
          <p:spPr bwMode="auto">
            <a:xfrm>
              <a:off x="5769846" y="2413417"/>
              <a:ext cx="1569898" cy="287493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  <a:extLst/>
          </p:spPr>
          <p:txBody>
            <a:bodyPr wrap="square" lIns="47775" tIns="45216" rIns="47775" bIns="45216">
              <a:noAutofit/>
            </a:bodyPr>
            <a:lstStyle/>
            <a:p>
              <a:pPr marL="182563" indent="-182563" defTabSz="924131">
                <a:spcBef>
                  <a:spcPts val="512"/>
                </a:spcBef>
                <a:buSzPct val="100000"/>
                <a:buFont typeface="Verdana" panose="020B0604030504040204" pitchFamily="34" charset="0"/>
                <a:buChar char="•"/>
              </a:pPr>
              <a:r>
                <a:rPr lang="en-GB" sz="1000" dirty="0">
                  <a:solidFill>
                    <a:srgbClr val="000000"/>
                  </a:solidFill>
                  <a:latin typeface="Arial" charset="0"/>
                  <a:ea typeface="Arial" charset="0"/>
                  <a:cs typeface="Arial" charset="0"/>
                </a:rPr>
                <a:t>Products and services targeted to customer’s </a:t>
              </a:r>
              <a:r>
                <a:rPr lang="en-GB" sz="1000" b="1" dirty="0">
                  <a:solidFill>
                    <a:srgbClr val="000000"/>
                  </a:solidFill>
                  <a:latin typeface="Arial" charset="0"/>
                  <a:ea typeface="Arial" charset="0"/>
                  <a:cs typeface="Arial" charset="0"/>
                </a:rPr>
                <a:t>specific habits and needs</a:t>
              </a:r>
            </a:p>
            <a:p>
              <a:pPr marL="182563" indent="-182563" defTabSz="924131">
                <a:spcBef>
                  <a:spcPts val="512"/>
                </a:spcBef>
                <a:buSzPct val="100000"/>
                <a:buFont typeface="Verdana" panose="020B0604030504040204" pitchFamily="34" charset="0"/>
                <a:buChar char="•"/>
              </a:pPr>
              <a:r>
                <a:rPr lang="en-GB" sz="1000" dirty="0">
                  <a:solidFill>
                    <a:srgbClr val="000000"/>
                  </a:solidFill>
                  <a:latin typeface="Arial" charset="0"/>
                  <a:ea typeface="Arial" charset="0"/>
                  <a:cs typeface="Arial" charset="0"/>
                </a:rPr>
                <a:t>Advanced analytics and new sources of information to </a:t>
              </a:r>
              <a:r>
                <a:rPr lang="en-GB" sz="1000" b="1" dirty="0">
                  <a:solidFill>
                    <a:srgbClr val="000000"/>
                  </a:solidFill>
                  <a:latin typeface="Arial" charset="0"/>
                  <a:ea typeface="Arial" charset="0"/>
                  <a:cs typeface="Arial" charset="0"/>
                </a:rPr>
                <a:t>improve customer targeting</a:t>
              </a:r>
            </a:p>
            <a:p>
              <a:pPr marL="182563" indent="-182563" defTabSz="924131">
                <a:spcBef>
                  <a:spcPts val="512"/>
                </a:spcBef>
                <a:buSzPct val="100000"/>
                <a:buFont typeface="Verdana" panose="020B0604030504040204" pitchFamily="34" charset="0"/>
                <a:buChar char="•"/>
              </a:pPr>
              <a:r>
                <a:rPr lang="en-GB" sz="1000" b="1" dirty="0">
                  <a:solidFill>
                    <a:srgbClr val="000000"/>
                  </a:solidFill>
                  <a:latin typeface="Arial" charset="0"/>
                  <a:ea typeface="Arial" charset="0"/>
                  <a:cs typeface="Arial" charset="0"/>
                </a:rPr>
                <a:t>AI-enabled expert, tailored advice </a:t>
              </a:r>
              <a:r>
                <a:rPr lang="en-GB" sz="1000" dirty="0">
                  <a:solidFill>
                    <a:srgbClr val="000000"/>
                  </a:solidFill>
                  <a:latin typeface="Arial" charset="0"/>
                  <a:ea typeface="Arial" charset="0"/>
                  <a:cs typeface="Arial" charset="0"/>
                </a:rPr>
                <a:t>that anticipates customer needs</a:t>
              </a:r>
              <a:endParaRPr lang="en-GB" sz="1000" b="1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7" name="KMA1D1FEAF"/>
            <p:cNvSpPr>
              <a:spLocks noChangeArrowheads="1"/>
            </p:cNvSpPr>
            <p:nvPr>
              <p:custDataLst>
                <p:tags r:id="rId9"/>
              </p:custDataLst>
            </p:nvPr>
          </p:nvSpPr>
          <p:spPr bwMode="auto">
            <a:xfrm>
              <a:off x="4048572" y="2413417"/>
              <a:ext cx="1569898" cy="287493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  <a:extLst/>
          </p:spPr>
          <p:txBody>
            <a:bodyPr wrap="square" lIns="47775" tIns="45216" rIns="47775" bIns="45216">
              <a:noAutofit/>
            </a:bodyPr>
            <a:lstStyle/>
            <a:p>
              <a:pPr marL="182563" indent="-182563" defTabSz="924131">
                <a:spcBef>
                  <a:spcPts val="512"/>
                </a:spcBef>
                <a:buSzPct val="100000"/>
                <a:buFont typeface="Verdana" panose="020B0604030504040204" pitchFamily="34" charset="0"/>
                <a:buChar char="•"/>
              </a:pPr>
              <a:r>
                <a:rPr lang="en-GB" sz="1000" b="1" dirty="0">
                  <a:solidFill>
                    <a:srgbClr val="000000"/>
                  </a:solidFill>
                  <a:latin typeface="Arial" charset="0"/>
                  <a:ea typeface="Arial" charset="0"/>
                  <a:cs typeface="Arial" charset="0"/>
                </a:rPr>
                <a:t>Reduced steps </a:t>
              </a:r>
              <a:r>
                <a:rPr lang="en-GB" sz="1000" dirty="0">
                  <a:solidFill>
                    <a:srgbClr val="000000"/>
                  </a:solidFill>
                  <a:latin typeface="Arial" charset="0"/>
                  <a:ea typeface="Arial" charset="0"/>
                  <a:cs typeface="Arial" charset="0"/>
                </a:rPr>
                <a:t>or ‘clicks’ to perform a task or accomplish an objective </a:t>
              </a:r>
              <a:endParaRPr lang="en-GB" sz="1000" b="1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endParaRPr>
            </a:p>
            <a:p>
              <a:pPr marL="182563" indent="-182563" defTabSz="924131">
                <a:spcBef>
                  <a:spcPts val="512"/>
                </a:spcBef>
                <a:buSzPct val="100000"/>
                <a:buFont typeface="Verdana" panose="020B0604030504040204" pitchFamily="34" charset="0"/>
                <a:buChar char="•"/>
              </a:pPr>
              <a:r>
                <a:rPr lang="en-GB" sz="1000" b="1" dirty="0">
                  <a:solidFill>
                    <a:srgbClr val="000000"/>
                  </a:solidFill>
                  <a:latin typeface="Arial" charset="0"/>
                  <a:ea typeface="Arial" charset="0"/>
                  <a:cs typeface="Arial" charset="0"/>
                </a:rPr>
                <a:t>Recurrent tasks automated </a:t>
              </a:r>
              <a:r>
                <a:rPr lang="en-GB" sz="1000" dirty="0">
                  <a:solidFill>
                    <a:srgbClr val="000000"/>
                  </a:solidFill>
                  <a:latin typeface="Arial" charset="0"/>
                  <a:ea typeface="Arial" charset="0"/>
                  <a:cs typeface="Arial" charset="0"/>
                </a:rPr>
                <a:t>to avoid unnecessary work </a:t>
              </a:r>
              <a:endParaRPr lang="en-GB" sz="1000" b="1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endParaRPr>
            </a:p>
            <a:p>
              <a:pPr marL="182563" indent="-182563" defTabSz="924131">
                <a:spcBef>
                  <a:spcPts val="512"/>
                </a:spcBef>
                <a:buSzPct val="100000"/>
                <a:buFont typeface="Verdana" panose="020B0604030504040204" pitchFamily="34" charset="0"/>
                <a:buChar char="•"/>
              </a:pPr>
              <a:r>
                <a:rPr lang="en-GB" sz="1000" b="1" dirty="0">
                  <a:solidFill>
                    <a:srgbClr val="000000"/>
                  </a:solidFill>
                  <a:latin typeface="Arial" charset="0"/>
                  <a:ea typeface="Arial" charset="0"/>
                  <a:cs typeface="Arial" charset="0"/>
                </a:rPr>
                <a:t>Lean processes </a:t>
              </a:r>
              <a:r>
                <a:rPr lang="en-GB" sz="1000" dirty="0">
                  <a:solidFill>
                    <a:srgbClr val="000000"/>
                  </a:solidFill>
                  <a:latin typeface="Arial" charset="0"/>
                  <a:ea typeface="Arial" charset="0"/>
                  <a:cs typeface="Arial" charset="0"/>
                </a:rPr>
                <a:t>for purchases and services</a:t>
              </a:r>
            </a:p>
            <a:p>
              <a:pPr marL="182563" indent="-182563" defTabSz="924131">
                <a:spcBef>
                  <a:spcPts val="512"/>
                </a:spcBef>
                <a:buSzPct val="100000"/>
                <a:buFont typeface="Verdana" panose="020B0604030504040204" pitchFamily="34" charset="0"/>
                <a:buChar char="•"/>
              </a:pPr>
              <a:r>
                <a:rPr lang="en-GB" sz="1000" b="1" dirty="0">
                  <a:solidFill>
                    <a:srgbClr val="000000"/>
                  </a:solidFill>
                  <a:latin typeface="Arial" charset="0"/>
                  <a:ea typeface="Arial" charset="0"/>
                  <a:cs typeface="Arial" charset="0"/>
                </a:rPr>
                <a:t>End to end processes possible over the same channel</a:t>
              </a:r>
              <a:r>
                <a:rPr lang="en-GB" sz="1000" dirty="0">
                  <a:solidFill>
                    <a:srgbClr val="000000"/>
                  </a:solidFill>
                  <a:latin typeface="Arial" charset="0"/>
                  <a:ea typeface="Arial" charset="0"/>
                  <a:cs typeface="Arial" charset="0"/>
                </a:rPr>
                <a:t>, allowing remote authorizations and document signing</a:t>
              </a:r>
              <a:r>
                <a:rPr lang="en-GB" sz="1000" b="1" dirty="0">
                  <a:solidFill>
                    <a:srgbClr val="000000"/>
                  </a:solidFill>
                  <a:latin typeface="Arial" charset="0"/>
                  <a:ea typeface="Arial" charset="0"/>
                  <a:cs typeface="Arial" charset="0"/>
                </a:rPr>
                <a:t>  </a:t>
              </a:r>
              <a:endParaRPr lang="en-GB" sz="100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8" name="KMA1D1FEAF"/>
            <p:cNvSpPr>
              <a:spLocks noChangeArrowheads="1"/>
            </p:cNvSpPr>
            <p:nvPr>
              <p:custDataLst>
                <p:tags r:id="rId10"/>
              </p:custDataLst>
            </p:nvPr>
          </p:nvSpPr>
          <p:spPr bwMode="auto">
            <a:xfrm>
              <a:off x="2327298" y="2413417"/>
              <a:ext cx="1569898" cy="287493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  <a:extLst/>
          </p:spPr>
          <p:txBody>
            <a:bodyPr wrap="square" lIns="47775" tIns="45216" rIns="47775" bIns="45216">
              <a:noAutofit/>
            </a:bodyPr>
            <a:lstStyle/>
            <a:p>
              <a:pPr marL="182563" indent="-182563" defTabSz="924131">
                <a:spcBef>
                  <a:spcPts val="512"/>
                </a:spcBef>
                <a:buSzPct val="100000"/>
                <a:buFont typeface="Verdana" panose="020B0604030504040204" pitchFamily="34" charset="0"/>
                <a:buChar char="•"/>
              </a:pPr>
              <a:r>
                <a:rPr lang="en-GB" sz="1000" b="1" dirty="0">
                  <a:solidFill>
                    <a:srgbClr val="000000"/>
                  </a:solidFill>
                  <a:latin typeface="Arial" charset="0"/>
                  <a:ea typeface="Arial" charset="0"/>
                  <a:cs typeface="Arial" charset="0"/>
                </a:rPr>
                <a:t>Transparent pricing, service levels and terms </a:t>
              </a:r>
              <a:r>
                <a:rPr lang="en-GB" sz="1000" dirty="0">
                  <a:solidFill>
                    <a:srgbClr val="000000"/>
                  </a:solidFill>
                  <a:latin typeface="Arial" charset="0"/>
                  <a:ea typeface="Arial" charset="0"/>
                  <a:cs typeface="Arial" charset="0"/>
                </a:rPr>
                <a:t>as expected standard</a:t>
              </a:r>
            </a:p>
            <a:p>
              <a:pPr marL="182563" indent="-182563" defTabSz="924131">
                <a:spcBef>
                  <a:spcPts val="512"/>
                </a:spcBef>
                <a:buSzPct val="100000"/>
                <a:buFont typeface="Verdana" panose="020B0604030504040204" pitchFamily="34" charset="0"/>
                <a:buChar char="•"/>
              </a:pPr>
              <a:r>
                <a:rPr lang="en-GB" sz="1000" b="1" dirty="0">
                  <a:solidFill>
                    <a:srgbClr val="000000"/>
                  </a:solidFill>
                  <a:latin typeface="Arial" charset="0"/>
                  <a:ea typeface="Arial" charset="0"/>
                  <a:cs typeface="Arial" charset="0"/>
                </a:rPr>
                <a:t>Online research </a:t>
              </a:r>
              <a:r>
                <a:rPr lang="en-GB" sz="1000" dirty="0">
                  <a:solidFill>
                    <a:srgbClr val="000000"/>
                  </a:solidFill>
                  <a:latin typeface="Arial" charset="0"/>
                  <a:ea typeface="Arial" charset="0"/>
                  <a:cs typeface="Arial" charset="0"/>
                </a:rPr>
                <a:t>before purchasing common practice nowadays</a:t>
              </a:r>
            </a:p>
            <a:p>
              <a:pPr marL="182563" indent="-182563" defTabSz="924131">
                <a:spcBef>
                  <a:spcPts val="512"/>
                </a:spcBef>
                <a:buSzPct val="100000"/>
                <a:buFont typeface="Verdana" panose="020B0604030504040204" pitchFamily="34" charset="0"/>
                <a:buChar char="•"/>
              </a:pPr>
              <a:r>
                <a:rPr lang="en-GB" sz="1000" dirty="0">
                  <a:solidFill>
                    <a:srgbClr val="000000"/>
                  </a:solidFill>
                  <a:latin typeface="Arial" charset="0"/>
                  <a:ea typeface="Arial" charset="0"/>
                  <a:cs typeface="Arial" charset="0"/>
                </a:rPr>
                <a:t>Ability to </a:t>
              </a:r>
              <a:r>
                <a:rPr lang="en-GB" sz="1000" b="1" dirty="0">
                  <a:solidFill>
                    <a:srgbClr val="000000"/>
                  </a:solidFill>
                  <a:latin typeface="Arial" charset="0"/>
                  <a:ea typeface="Arial" charset="0"/>
                  <a:cs typeface="Arial" charset="0"/>
                </a:rPr>
                <a:t>share bank experience on social forums </a:t>
              </a:r>
              <a:r>
                <a:rPr lang="en-GB" sz="1000" dirty="0">
                  <a:solidFill>
                    <a:srgbClr val="000000"/>
                  </a:solidFill>
                  <a:latin typeface="Arial" charset="0"/>
                  <a:ea typeface="Arial" charset="0"/>
                  <a:cs typeface="Arial" charset="0"/>
                </a:rPr>
                <a:t>and follow peer recommendations</a:t>
              </a:r>
            </a:p>
            <a:p>
              <a:pPr marL="182563" indent="-182563" defTabSz="924131">
                <a:spcBef>
                  <a:spcPts val="512"/>
                </a:spcBef>
                <a:buSzPct val="100000"/>
                <a:buFont typeface="Verdana" panose="020B0604030504040204" pitchFamily="34" charset="0"/>
                <a:buChar char="•"/>
              </a:pPr>
              <a:r>
                <a:rPr lang="en-GB" sz="1000" dirty="0">
                  <a:solidFill>
                    <a:srgbClr val="000000"/>
                  </a:solidFill>
                  <a:latin typeface="Arial" charset="0"/>
                  <a:ea typeface="Arial" charset="0"/>
                  <a:cs typeface="Arial" charset="0"/>
                </a:rPr>
                <a:t>E-marketplaces provide </a:t>
              </a:r>
              <a:r>
                <a:rPr lang="en-GB" sz="1000" b="1" dirty="0">
                  <a:solidFill>
                    <a:srgbClr val="000000"/>
                  </a:solidFill>
                  <a:latin typeface="Arial" charset="0"/>
                  <a:ea typeface="Arial" charset="0"/>
                  <a:cs typeface="Arial" charset="0"/>
                </a:rPr>
                <a:t>product comparisons and user reviews</a:t>
              </a:r>
            </a:p>
          </p:txBody>
        </p:sp>
        <p:sp>
          <p:nvSpPr>
            <p:cNvPr id="29" name="Rectangle 20"/>
            <p:cNvSpPr/>
            <p:nvPr/>
          </p:nvSpPr>
          <p:spPr>
            <a:xfrm>
              <a:off x="614708" y="5357366"/>
              <a:ext cx="8444668" cy="692508"/>
            </a:xfrm>
            <a:prstGeom prst="rect">
              <a:avLst/>
            </a:prstGeom>
            <a:solidFill>
              <a:srgbClr val="00206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3167" tIns="33167" rIns="33167" bIns="33167" rtlCol="0" anchor="ctr"/>
            <a:lstStyle/>
            <a:p>
              <a:pPr algn="ctr"/>
              <a:r>
                <a:rPr lang="en-GB" sz="32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SECURITY</a:t>
              </a:r>
            </a:p>
            <a:p>
              <a:pPr algn="ctr"/>
              <a:r>
                <a:rPr lang="en-GB" sz="9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COMPLY WITH REGULATORY POLICY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88705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itle 2"/>
          <p:cNvSpPr>
            <a:spLocks noGrp="1"/>
          </p:cNvSpPr>
          <p:nvPr>
            <p:ph type="title"/>
          </p:nvPr>
        </p:nvSpPr>
        <p:spPr>
          <a:xfrm>
            <a:off x="640122" y="377190"/>
            <a:ext cx="8229557" cy="632381"/>
          </a:xfrm>
        </p:spPr>
        <p:txBody>
          <a:bodyPr>
            <a:noAutofit/>
          </a:bodyPr>
          <a:lstStyle/>
          <a:p>
            <a:pPr algn="l"/>
            <a:r>
              <a:rPr lang="en-GB" sz="2000" dirty="0" smtClean="0">
                <a:solidFill>
                  <a:srgbClr val="FFC000"/>
                </a:solidFill>
              </a:rPr>
              <a:t>MARKET:</a:t>
            </a:r>
            <a:r>
              <a:rPr lang="en-GB" sz="2000" dirty="0" smtClean="0">
                <a:solidFill>
                  <a:prstClr val="black"/>
                </a:solidFill>
              </a:rPr>
              <a:t> </a:t>
            </a:r>
            <a:r>
              <a:rPr lang="en-GB" sz="2000" dirty="0" smtClean="0">
                <a:solidFill>
                  <a:srgbClr val="002060"/>
                </a:solidFill>
              </a:rPr>
              <a:t>Indonesia digital users are getting ready with SMEs playing a huge role to align with our economy’s nature</a:t>
            </a:r>
            <a:endParaRPr lang="en-US" sz="2000" dirty="0">
              <a:solidFill>
                <a:srgbClr val="00206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251496" y="6492875"/>
            <a:ext cx="2057400" cy="365125"/>
          </a:xfrm>
        </p:spPr>
        <p:txBody>
          <a:bodyPr/>
          <a:lstStyle/>
          <a:p>
            <a:fld id="{D60D1EDE-7116-2443-9BDD-368CE5B37660}" type="slidenum">
              <a:rPr lang="en-US" smtClean="0"/>
              <a:t>4</a:t>
            </a:fld>
            <a:endParaRPr lang="en-US" dirty="0"/>
          </a:p>
        </p:txBody>
      </p:sp>
      <p:grpSp>
        <p:nvGrpSpPr>
          <p:cNvPr id="36" name="Group 35"/>
          <p:cNvGrpSpPr/>
          <p:nvPr/>
        </p:nvGrpSpPr>
        <p:grpSpPr>
          <a:xfrm>
            <a:off x="640123" y="3714114"/>
            <a:ext cx="3772579" cy="2478497"/>
            <a:chOff x="640123" y="3714114"/>
            <a:chExt cx="3772579" cy="247849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40123" y="3714114"/>
              <a:ext cx="3772579" cy="2478497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1080655" y="4091940"/>
              <a:ext cx="2152996" cy="81049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marL="0" marR="0" indent="0" algn="ctr" defTabSz="3429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5F5F5"/>
                </a:buClr>
                <a:buSzTx/>
                <a:buFont typeface="Helvetica"/>
                <a:buNone/>
                <a:tabLst/>
              </a:pPr>
              <a:endParaRPr lang="en-US" sz="1000" b="1" dirty="0" smtClean="0">
                <a:solidFill>
                  <a:srgbClr val="002060"/>
                </a:solidFill>
                <a:uFillTx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080655" y="4298083"/>
              <a:ext cx="2377440" cy="91037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marL="0" marR="0" indent="0" algn="ctr" defTabSz="3429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5F5F5"/>
                </a:buClr>
                <a:buSzTx/>
                <a:buFont typeface="Helvetica"/>
                <a:buNone/>
                <a:tabLst/>
              </a:pPr>
              <a:endParaRPr lang="en-US" sz="1000" b="1" dirty="0" smtClean="0">
                <a:solidFill>
                  <a:srgbClr val="002060"/>
                </a:solidFill>
                <a:uFillTx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080654" y="4514214"/>
              <a:ext cx="2527069" cy="9935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marL="0" marR="0" indent="0" algn="ctr" defTabSz="3429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5F5F5"/>
                </a:buClr>
                <a:buSzTx/>
                <a:buFont typeface="Helvetica"/>
                <a:buNone/>
                <a:tabLst/>
              </a:pPr>
              <a:endParaRPr lang="en-US" sz="1000" b="1" dirty="0" smtClean="0">
                <a:solidFill>
                  <a:srgbClr val="002060"/>
                </a:solidFill>
                <a:uFillTx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080653" y="4730345"/>
              <a:ext cx="3092335" cy="91037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marL="0" marR="0" indent="0" algn="ctr" defTabSz="3429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5F5F5"/>
                </a:buClr>
                <a:buSzTx/>
                <a:buFont typeface="Helvetica"/>
                <a:buNone/>
                <a:tabLst/>
              </a:pPr>
              <a:endParaRPr lang="en-US" sz="1000" b="1" dirty="0" smtClean="0">
                <a:solidFill>
                  <a:srgbClr val="002060"/>
                </a:solidFill>
                <a:uFillTx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080652" y="4938582"/>
              <a:ext cx="2601885" cy="98931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marL="0" marR="0" indent="0" algn="ctr" defTabSz="3429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5F5F5"/>
                </a:buClr>
                <a:buSzTx/>
                <a:buFont typeface="Helvetica"/>
                <a:buNone/>
                <a:tabLst/>
              </a:pPr>
              <a:endParaRPr lang="en-US" sz="1000" b="1" dirty="0" smtClean="0">
                <a:solidFill>
                  <a:srgbClr val="002060"/>
                </a:solidFill>
                <a:uFillTx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080652" y="5139754"/>
              <a:ext cx="2377443" cy="11389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marL="0" marR="0" indent="0" algn="ctr" defTabSz="3429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5F5F5"/>
                </a:buClr>
                <a:buSzTx/>
                <a:buFont typeface="Helvetica"/>
                <a:buNone/>
                <a:tabLst/>
              </a:pPr>
              <a:endParaRPr lang="en-US" sz="1000" b="1" dirty="0" smtClean="0">
                <a:solidFill>
                  <a:srgbClr val="002060"/>
                </a:solidFill>
                <a:uFillTx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080652" y="5345905"/>
              <a:ext cx="2219501" cy="115556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marL="0" marR="0" indent="0" algn="ctr" defTabSz="3429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5F5F5"/>
                </a:buClr>
                <a:buSzTx/>
                <a:buFont typeface="Helvetica"/>
                <a:buNone/>
                <a:tabLst/>
              </a:pPr>
              <a:endParaRPr lang="en-US" sz="1000" b="1" dirty="0" smtClean="0">
                <a:solidFill>
                  <a:srgbClr val="002060"/>
                </a:solidFill>
                <a:uFillTx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1080653" y="5561615"/>
              <a:ext cx="1986744" cy="107663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marL="0" marR="0" indent="0" algn="ctr" defTabSz="3429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5F5F5"/>
                </a:buClr>
                <a:buSzTx/>
                <a:buFont typeface="Helvetica"/>
                <a:buNone/>
                <a:tabLst/>
              </a:pPr>
              <a:endParaRPr lang="en-US" sz="1000" b="1" dirty="0" smtClean="0">
                <a:solidFill>
                  <a:srgbClr val="002060"/>
                </a:solidFill>
                <a:uFillTx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080652" y="5769432"/>
              <a:ext cx="1305102" cy="9935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marL="0" marR="0" indent="0" algn="ctr" defTabSz="3429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5F5F5"/>
                </a:buClr>
                <a:buSzTx/>
                <a:buFont typeface="Helvetica"/>
                <a:buNone/>
                <a:tabLst/>
              </a:pPr>
              <a:endParaRPr lang="en-US" sz="1000" b="1" dirty="0" smtClean="0">
                <a:solidFill>
                  <a:srgbClr val="002060"/>
                </a:solidFill>
                <a:uFillTx/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080652" y="5993878"/>
              <a:ext cx="681646" cy="82724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marL="0" marR="0" indent="0" algn="ctr" defTabSz="3429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5F5F5"/>
                </a:buClr>
                <a:buSzTx/>
                <a:buFont typeface="Helvetica"/>
                <a:buNone/>
                <a:tabLst/>
              </a:pPr>
              <a:endParaRPr lang="en-US" sz="1000" b="1" dirty="0" smtClean="0">
                <a:solidFill>
                  <a:srgbClr val="002060"/>
                </a:solidFill>
                <a:uFillTx/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4412702" y="3724270"/>
            <a:ext cx="4371597" cy="2478497"/>
            <a:chOff x="4412702" y="3724270"/>
            <a:chExt cx="4371597" cy="2478497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12702" y="3724270"/>
              <a:ext cx="4371597" cy="2478497"/>
            </a:xfrm>
            <a:prstGeom prst="rect">
              <a:avLst/>
            </a:prstGeom>
          </p:spPr>
        </p:pic>
        <p:sp>
          <p:nvSpPr>
            <p:cNvPr id="20" name="Rectangle 19"/>
            <p:cNvSpPr/>
            <p:nvPr/>
          </p:nvSpPr>
          <p:spPr>
            <a:xfrm rot="16200000">
              <a:off x="4398910" y="5405152"/>
              <a:ext cx="1030358" cy="147094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marL="0" marR="0" indent="0" algn="ctr" defTabSz="3429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5F5F5"/>
                </a:buClr>
                <a:buSzTx/>
                <a:buFont typeface="Helvetica"/>
                <a:buNone/>
                <a:tabLst/>
              </a:pPr>
              <a:endParaRPr lang="en-US" sz="1000" b="1" dirty="0" smtClean="0">
                <a:solidFill>
                  <a:srgbClr val="002060"/>
                </a:solidFill>
                <a:uFillTx/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 rot="16200000">
              <a:off x="4700867" y="5367644"/>
              <a:ext cx="1105374" cy="147094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marL="0" marR="0" indent="0" algn="ctr" defTabSz="3429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5F5F5"/>
                </a:buClr>
                <a:buSzTx/>
                <a:buFont typeface="Helvetica"/>
                <a:buNone/>
                <a:tabLst/>
              </a:pPr>
              <a:endParaRPr lang="en-US" sz="1000" b="1" dirty="0" smtClean="0">
                <a:solidFill>
                  <a:srgbClr val="002060"/>
                </a:solidFill>
                <a:uFillTx/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 rot="16200000">
              <a:off x="5003014" y="5319299"/>
              <a:ext cx="1196816" cy="152342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marL="0" marR="0" indent="0" algn="ctr" defTabSz="3429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5F5F5"/>
                </a:buClr>
                <a:buSzTx/>
                <a:buFont typeface="Helvetica"/>
                <a:buNone/>
                <a:tabLst/>
              </a:pPr>
              <a:endParaRPr lang="en-US" sz="1000" b="1" dirty="0" smtClean="0">
                <a:solidFill>
                  <a:srgbClr val="002060"/>
                </a:solidFill>
                <a:uFillTx/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 rot="16200000">
              <a:off x="5315382" y="5282532"/>
              <a:ext cx="1288472" cy="134219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marL="0" marR="0" indent="0" algn="ctr" defTabSz="3429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5F5F5"/>
                </a:buClr>
                <a:buSzTx/>
                <a:buFont typeface="Helvetica"/>
                <a:buNone/>
                <a:tabLst/>
              </a:pPr>
              <a:endParaRPr lang="en-US" sz="1000" b="1" dirty="0" smtClean="0">
                <a:solidFill>
                  <a:srgbClr val="002060"/>
                </a:solidFill>
                <a:uFillTx/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 rot="16200000">
              <a:off x="5618598" y="5236610"/>
              <a:ext cx="1380314" cy="134222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marL="0" marR="0" indent="0" algn="ctr" defTabSz="3429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5F5F5"/>
                </a:buClr>
                <a:buSzTx/>
                <a:buFont typeface="Helvetica"/>
                <a:buNone/>
                <a:tabLst/>
              </a:pPr>
              <a:endParaRPr lang="en-US" sz="1000" b="1" dirty="0" smtClean="0">
                <a:solidFill>
                  <a:srgbClr val="002060"/>
                </a:solidFill>
                <a:uFillTx/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 rot="16200000">
              <a:off x="6534481" y="5096777"/>
              <a:ext cx="1644570" cy="14963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marL="0" marR="0" indent="0" algn="ctr" defTabSz="3429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5F5F5"/>
                </a:buClr>
                <a:buSzTx/>
                <a:buFont typeface="Helvetica"/>
                <a:buNone/>
                <a:tabLst/>
              </a:pPr>
              <a:endParaRPr lang="en-US" sz="1000" b="1" dirty="0" smtClean="0">
                <a:solidFill>
                  <a:srgbClr val="002060"/>
                </a:solidFill>
                <a:uFillTx/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 rot="16200000">
              <a:off x="6232519" y="5135640"/>
              <a:ext cx="1555694" cy="16078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marL="0" marR="0" indent="0" algn="ctr" defTabSz="3429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5F5F5"/>
                </a:buClr>
                <a:buSzTx/>
                <a:buFont typeface="Helvetica"/>
                <a:buNone/>
                <a:tabLst/>
              </a:pPr>
              <a:endParaRPr lang="en-US" sz="1000" b="1" dirty="0" smtClean="0">
                <a:solidFill>
                  <a:srgbClr val="002060"/>
                </a:solidFill>
                <a:uFillTx/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 rot="16200000">
              <a:off x="5928582" y="5189147"/>
              <a:ext cx="1462621" cy="146839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marL="0" marR="0" indent="0" algn="ctr" defTabSz="3429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5F5F5"/>
                </a:buClr>
                <a:buSzTx/>
                <a:buFont typeface="Helvetica"/>
                <a:buNone/>
                <a:tabLst/>
              </a:pPr>
              <a:endParaRPr lang="en-US" sz="1000" b="1" dirty="0" smtClean="0">
                <a:solidFill>
                  <a:srgbClr val="002060"/>
                </a:solidFill>
                <a:uFillTx/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 rot="16200000">
              <a:off x="7654400" y="5116480"/>
              <a:ext cx="45719" cy="45719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marL="0" marR="0" indent="0" algn="ctr" defTabSz="3429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5F5F5"/>
                </a:buClr>
                <a:buSzTx/>
                <a:buFont typeface="Helvetica"/>
                <a:buNone/>
                <a:tabLst/>
              </a:pPr>
              <a:endParaRPr lang="en-US" sz="1000" b="1" dirty="0" smtClean="0">
                <a:solidFill>
                  <a:srgbClr val="002060"/>
                </a:solidFill>
                <a:uFillTx/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606873" y="1050938"/>
            <a:ext cx="6789029" cy="2499370"/>
            <a:chOff x="606873" y="1050938"/>
            <a:chExt cx="6789029" cy="249937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40123" y="1050938"/>
              <a:ext cx="6755779" cy="2499370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606873" y="2957731"/>
              <a:ext cx="1550280" cy="584773"/>
            </a:xfrm>
            <a:prstGeom prst="rect">
              <a:avLst/>
            </a:prstGeom>
            <a:solidFill>
              <a:schemeClr val="bg1"/>
            </a:solidFill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1" i="0" u="none" strike="noStrike" cap="none" spc="0" normalizeH="0" baseline="0" dirty="0" smtClean="0">
                  <a:ln>
                    <a:noFill/>
                  </a:ln>
                  <a:solidFill>
                    <a:srgbClr val="002060"/>
                  </a:solidFill>
                  <a:effectLst/>
                  <a:uFillTx/>
                  <a:latin typeface="Arial"/>
                  <a:ea typeface="Arial"/>
                  <a:cs typeface="Arial"/>
                  <a:sym typeface="Arial"/>
                </a:rPr>
                <a:t>POPULATION</a:t>
              </a:r>
            </a:p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1600" b="1" dirty="0" smtClean="0">
                  <a:solidFill>
                    <a:srgbClr val="002060"/>
                  </a:solidFill>
                  <a:latin typeface="Arial"/>
                  <a:ea typeface="Arial"/>
                  <a:cs typeface="Arial"/>
                  <a:sym typeface="Arial"/>
                </a:rPr>
                <a:t>&gt;250 Million</a:t>
              </a:r>
              <a:endParaRPr kumimoji="0" lang="en-US" sz="1600" b="1" i="0" u="none" strike="noStrike" cap="none" spc="0" normalizeH="0" baseline="0" dirty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81950" y="943066"/>
            <a:ext cx="1741111" cy="1266221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81950" y="2080655"/>
            <a:ext cx="1737418" cy="1263800"/>
          </a:xfrm>
          <a:prstGeom prst="rect">
            <a:avLst/>
          </a:prstGeom>
        </p:spPr>
      </p:pic>
      <p:sp>
        <p:nvSpPr>
          <p:cNvPr id="32" name="object 4"/>
          <p:cNvSpPr txBox="1"/>
          <p:nvPr/>
        </p:nvSpPr>
        <p:spPr>
          <a:xfrm>
            <a:off x="457009" y="6331541"/>
            <a:ext cx="4138806" cy="1384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04470">
              <a:lnSpc>
                <a:spcPct val="100000"/>
              </a:lnSpc>
            </a:pPr>
            <a:r>
              <a:rPr lang="en-US" sz="900" i="1" dirty="0" smtClean="0">
                <a:latin typeface="Helvetica" charset="0"/>
                <a:ea typeface="Helvetica" charset="0"/>
                <a:cs typeface="Helvetica" charset="0"/>
              </a:rPr>
              <a:t>Source: </a:t>
            </a:r>
            <a:r>
              <a:rPr lang="en-US" sz="900" i="1" spc="5" dirty="0" smtClean="0">
                <a:latin typeface="Helvetica" charset="0"/>
                <a:ea typeface="Helvetica" charset="0"/>
                <a:cs typeface="Helvetica" charset="0"/>
              </a:rPr>
              <a:t>Indonesia </a:t>
            </a:r>
            <a:r>
              <a:rPr lang="en-US" sz="900" i="1" spc="5" smtClean="0">
                <a:latin typeface="Helvetica" charset="0"/>
                <a:ea typeface="Helvetica" charset="0"/>
                <a:cs typeface="Helvetica" charset="0"/>
              </a:rPr>
              <a:t>Fintech Association</a:t>
            </a:r>
            <a:endParaRPr sz="900" i="1" dirty="0" smtClean="0"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634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71450" y="6492875"/>
            <a:ext cx="2057400" cy="365125"/>
          </a:xfrm>
        </p:spPr>
        <p:txBody>
          <a:bodyPr/>
          <a:lstStyle/>
          <a:p>
            <a:fld id="{D60D1EDE-7116-2443-9BDD-368CE5B37660}" type="slidenum">
              <a:rPr lang="en-US" smtClean="0"/>
              <a:t>5</a:t>
            </a:fld>
            <a:endParaRPr lang="en-US" dirty="0"/>
          </a:p>
        </p:txBody>
      </p:sp>
      <p:grpSp>
        <p:nvGrpSpPr>
          <p:cNvPr id="342" name="Group 341"/>
          <p:cNvGrpSpPr/>
          <p:nvPr/>
        </p:nvGrpSpPr>
        <p:grpSpPr>
          <a:xfrm>
            <a:off x="362800" y="1123181"/>
            <a:ext cx="8581908" cy="4988691"/>
            <a:chOff x="362800" y="1123181"/>
            <a:chExt cx="8581908" cy="4988691"/>
          </a:xfrm>
        </p:grpSpPr>
        <p:pic>
          <p:nvPicPr>
            <p:cNvPr id="338" name="Picture 337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62800" y="1123181"/>
              <a:ext cx="8581908" cy="4947657"/>
            </a:xfrm>
            <a:prstGeom prst="rect">
              <a:avLst/>
            </a:prstGeom>
          </p:spPr>
        </p:pic>
        <p:sp>
          <p:nvSpPr>
            <p:cNvPr id="339" name="Rectangle 338"/>
            <p:cNvSpPr/>
            <p:nvPr/>
          </p:nvSpPr>
          <p:spPr>
            <a:xfrm>
              <a:off x="362801" y="5730869"/>
              <a:ext cx="1208092" cy="3399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marL="0" marR="0" indent="0" algn="ctr" defTabSz="3429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5F5F5"/>
                </a:buClr>
                <a:buSzTx/>
                <a:buFont typeface="Helvetica"/>
                <a:buNone/>
                <a:tabLst/>
              </a:pPr>
              <a:endParaRPr lang="en-US" sz="1000" b="1" dirty="0" smtClean="0">
                <a:solidFill>
                  <a:srgbClr val="002060"/>
                </a:solidFill>
                <a:uFillTx/>
              </a:endParaRPr>
            </a:p>
          </p:txBody>
        </p:sp>
        <p:sp>
          <p:nvSpPr>
            <p:cNvPr id="340" name="Rectangle 339"/>
            <p:cNvSpPr/>
            <p:nvPr/>
          </p:nvSpPr>
          <p:spPr>
            <a:xfrm>
              <a:off x="3569550" y="5771903"/>
              <a:ext cx="1834788" cy="3399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marL="0" marR="0" indent="0" algn="ctr" defTabSz="3429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5F5F5"/>
                </a:buClr>
                <a:buSzTx/>
                <a:buFont typeface="Helvetica"/>
                <a:buNone/>
                <a:tabLst/>
              </a:pPr>
              <a:endParaRPr lang="en-US" sz="1000" b="1" dirty="0" smtClean="0">
                <a:solidFill>
                  <a:srgbClr val="002060"/>
                </a:solidFill>
                <a:uFillTx/>
              </a:endParaRPr>
            </a:p>
          </p:txBody>
        </p:sp>
        <p:sp>
          <p:nvSpPr>
            <p:cNvPr id="341" name="Rectangle 340"/>
            <p:cNvSpPr/>
            <p:nvPr/>
          </p:nvSpPr>
          <p:spPr>
            <a:xfrm>
              <a:off x="7181054" y="5424360"/>
              <a:ext cx="1435408" cy="6464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marL="0" marR="0" indent="0" algn="ctr" defTabSz="3429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5F5F5"/>
                </a:buClr>
                <a:buSzTx/>
                <a:buFont typeface="Helvetica"/>
                <a:buNone/>
                <a:tabLst/>
              </a:pPr>
              <a:endParaRPr lang="en-US" sz="1000" b="1" dirty="0" smtClean="0">
                <a:solidFill>
                  <a:srgbClr val="002060"/>
                </a:solidFill>
                <a:uFillTx/>
              </a:endParaRPr>
            </a:p>
          </p:txBody>
        </p:sp>
      </p:grpSp>
      <p:sp>
        <p:nvSpPr>
          <p:cNvPr id="344" name="Title 2"/>
          <p:cNvSpPr>
            <a:spLocks noGrp="1"/>
          </p:cNvSpPr>
          <p:nvPr>
            <p:ph type="title"/>
          </p:nvPr>
        </p:nvSpPr>
        <p:spPr>
          <a:xfrm>
            <a:off x="640122" y="377190"/>
            <a:ext cx="8229557" cy="632381"/>
          </a:xfrm>
        </p:spPr>
        <p:txBody>
          <a:bodyPr>
            <a:noAutofit/>
          </a:bodyPr>
          <a:lstStyle/>
          <a:p>
            <a:pPr algn="l"/>
            <a:r>
              <a:rPr lang="en-GB" sz="2000" dirty="0" smtClean="0">
                <a:solidFill>
                  <a:srgbClr val="FFC000"/>
                </a:solidFill>
              </a:rPr>
              <a:t>TREND:</a:t>
            </a:r>
            <a:r>
              <a:rPr lang="en-GB" sz="2000" dirty="0" smtClean="0">
                <a:solidFill>
                  <a:prstClr val="black"/>
                </a:solidFill>
              </a:rPr>
              <a:t> </a:t>
            </a:r>
            <a:r>
              <a:rPr lang="en-GB" sz="2000" dirty="0" smtClean="0">
                <a:solidFill>
                  <a:srgbClr val="002060"/>
                </a:solidFill>
              </a:rPr>
              <a:t>Fintech </a:t>
            </a:r>
            <a:r>
              <a:rPr lang="en-GB" sz="2000" dirty="0" err="1" smtClean="0">
                <a:solidFill>
                  <a:srgbClr val="002060"/>
                </a:solidFill>
              </a:rPr>
              <a:t>startups</a:t>
            </a:r>
            <a:r>
              <a:rPr lang="en-GB" sz="2000" dirty="0" smtClean="0">
                <a:solidFill>
                  <a:srgbClr val="002060"/>
                </a:solidFill>
              </a:rPr>
              <a:t> are mushrooming in Indonesia which bring alternatives solutions to various conventional practices </a:t>
            </a:r>
            <a:endParaRPr lang="en-US" sz="20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6010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itle 2"/>
          <p:cNvSpPr>
            <a:spLocks noGrp="1"/>
          </p:cNvSpPr>
          <p:nvPr>
            <p:ph type="title"/>
          </p:nvPr>
        </p:nvSpPr>
        <p:spPr>
          <a:xfrm>
            <a:off x="640122" y="377190"/>
            <a:ext cx="8229557" cy="632381"/>
          </a:xfrm>
        </p:spPr>
        <p:txBody>
          <a:bodyPr>
            <a:noAutofit/>
          </a:bodyPr>
          <a:lstStyle/>
          <a:p>
            <a:pPr algn="l"/>
            <a:r>
              <a:rPr lang="en-GB" sz="2000" dirty="0" smtClean="0">
                <a:solidFill>
                  <a:srgbClr val="FFC000"/>
                </a:solidFill>
              </a:rPr>
              <a:t>FUNDING:</a:t>
            </a:r>
            <a:r>
              <a:rPr lang="en-GB" sz="2000" dirty="0" smtClean="0">
                <a:solidFill>
                  <a:prstClr val="black"/>
                </a:solidFill>
              </a:rPr>
              <a:t> </a:t>
            </a:r>
            <a:r>
              <a:rPr lang="en-GB" sz="2000" dirty="0"/>
              <a:t>Indonesia funding in hyper-growth; </a:t>
            </a:r>
            <a:r>
              <a:rPr lang="en-GB" sz="2000" dirty="0" err="1"/>
              <a:t>FinTech</a:t>
            </a:r>
            <a:r>
              <a:rPr lang="en-GB" sz="2000" dirty="0"/>
              <a:t> doubling in size YoY driven by Investment Tech/ Payments 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5544" y="1254371"/>
            <a:ext cx="8926733" cy="4495362"/>
          </a:xfrm>
          <a:prstGeom prst="rect">
            <a:avLst/>
          </a:prstGeom>
        </p:spPr>
      </p:pic>
      <p:sp>
        <p:nvSpPr>
          <p:cNvPr id="22" name="object 4"/>
          <p:cNvSpPr txBox="1"/>
          <p:nvPr/>
        </p:nvSpPr>
        <p:spPr>
          <a:xfrm>
            <a:off x="217267" y="5984193"/>
            <a:ext cx="8503878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04470">
              <a:lnSpc>
                <a:spcPct val="100000"/>
              </a:lnSpc>
            </a:pPr>
            <a:r>
              <a:rPr sz="900" i="1" dirty="0">
                <a:latin typeface="Helvetica" charset="0"/>
                <a:ea typeface="Helvetica" charset="0"/>
                <a:cs typeface="Helvetica" charset="0"/>
              </a:rPr>
              <a:t>Note: </a:t>
            </a:r>
            <a:r>
              <a:rPr sz="900" i="1" spc="5" dirty="0">
                <a:latin typeface="Helvetica" charset="0"/>
                <a:ea typeface="Helvetica" charset="0"/>
                <a:cs typeface="Helvetica" charset="0"/>
              </a:rPr>
              <a:t>Excludes startup funding </a:t>
            </a:r>
            <a:r>
              <a:rPr sz="900" i="1" dirty="0">
                <a:latin typeface="Helvetica" charset="0"/>
                <a:ea typeface="Helvetica" charset="0"/>
                <a:cs typeface="Helvetica" charset="0"/>
              </a:rPr>
              <a:t>rounds </a:t>
            </a:r>
            <a:r>
              <a:rPr sz="900" i="1" spc="5" dirty="0">
                <a:latin typeface="Helvetica" charset="0"/>
                <a:ea typeface="Helvetica" charset="0"/>
                <a:cs typeface="Helvetica" charset="0"/>
              </a:rPr>
              <a:t>that </a:t>
            </a:r>
            <a:r>
              <a:rPr sz="900" i="1" dirty="0">
                <a:latin typeface="Helvetica" charset="0"/>
                <a:ea typeface="Helvetica" charset="0"/>
                <a:cs typeface="Helvetica" charset="0"/>
              </a:rPr>
              <a:t>are not</a:t>
            </a:r>
            <a:r>
              <a:rPr sz="900" i="1" spc="-185" dirty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sz="900" i="1" dirty="0" smtClean="0">
                <a:latin typeface="Helvetica" charset="0"/>
                <a:ea typeface="Helvetica" charset="0"/>
                <a:cs typeface="Helvetica" charset="0"/>
              </a:rPr>
              <a:t>disclosed</a:t>
            </a:r>
            <a:endParaRPr lang="en-US" sz="900" i="1" dirty="0">
              <a:latin typeface="Helvetica" charset="0"/>
              <a:ea typeface="Helvetica" charset="0"/>
              <a:cs typeface="Helvetica" charset="0"/>
            </a:endParaRPr>
          </a:p>
          <a:p>
            <a:pPr marL="204470">
              <a:lnSpc>
                <a:spcPct val="100000"/>
              </a:lnSpc>
            </a:pPr>
            <a:r>
              <a:rPr lang="en-US" sz="900" i="1" dirty="0" smtClean="0">
                <a:latin typeface="Helvetica" charset="0"/>
                <a:ea typeface="Helvetica" charset="0"/>
                <a:cs typeface="Helvetica" charset="0"/>
              </a:rPr>
              <a:t>Source: </a:t>
            </a:r>
            <a:r>
              <a:rPr lang="en-US" sz="900" i="1" spc="5" dirty="0" err="1" smtClean="0">
                <a:latin typeface="Helvetica" charset="0"/>
                <a:ea typeface="Helvetica" charset="0"/>
                <a:cs typeface="Helvetica" charset="0"/>
              </a:rPr>
              <a:t>Tracxn</a:t>
            </a:r>
            <a:r>
              <a:rPr lang="en-US" sz="900" i="1" spc="5" dirty="0" smtClean="0">
                <a:latin typeface="Helvetica" charset="0"/>
                <a:ea typeface="Helvetica" charset="0"/>
                <a:cs typeface="Helvetica" charset="0"/>
              </a:rPr>
              <a:t>!; Bain</a:t>
            </a:r>
            <a:r>
              <a:rPr lang="en-US" sz="900" i="1" spc="-150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sz="900" i="1" dirty="0" smtClean="0">
                <a:latin typeface="Helvetica" charset="0"/>
                <a:ea typeface="Helvetica" charset="0"/>
                <a:cs typeface="Helvetica" charset="0"/>
              </a:rPr>
              <a:t>analysis</a:t>
            </a:r>
            <a:endParaRPr sz="900" i="1" dirty="0" smtClean="0"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itle 2"/>
          <p:cNvSpPr>
            <a:spLocks noGrp="1"/>
          </p:cNvSpPr>
          <p:nvPr>
            <p:ph type="title"/>
          </p:nvPr>
        </p:nvSpPr>
        <p:spPr>
          <a:xfrm>
            <a:off x="640122" y="377190"/>
            <a:ext cx="8229557" cy="632381"/>
          </a:xfrm>
        </p:spPr>
        <p:txBody>
          <a:bodyPr>
            <a:noAutofit/>
          </a:bodyPr>
          <a:lstStyle/>
          <a:p>
            <a:pPr algn="l"/>
            <a:r>
              <a:rPr lang="en-GB" sz="2000" dirty="0" smtClean="0">
                <a:solidFill>
                  <a:srgbClr val="002060"/>
                </a:solidFill>
              </a:rPr>
              <a:t>Few segment emerged as the next innovation for financial industry which </a:t>
            </a:r>
            <a:r>
              <a:rPr lang="en-GB" sz="2000" dirty="0" err="1" smtClean="0">
                <a:solidFill>
                  <a:srgbClr val="002060"/>
                </a:solidFill>
              </a:rPr>
              <a:t>Mandiri</a:t>
            </a:r>
            <a:r>
              <a:rPr lang="en-GB" sz="2000" dirty="0" smtClean="0">
                <a:solidFill>
                  <a:srgbClr val="002060"/>
                </a:solidFill>
              </a:rPr>
              <a:t> Capital Indonesia (MCI) currently focus on </a:t>
            </a:r>
            <a:endParaRPr lang="en-GB" sz="2000" dirty="0">
              <a:solidFill>
                <a:srgbClr val="002060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 cstate="screen"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51114" y="1853632"/>
            <a:ext cx="1394901" cy="139490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600" y="1854967"/>
            <a:ext cx="1393567" cy="1393567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 cstate="screen"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76962" y="1853632"/>
            <a:ext cx="1394901" cy="1394901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526601" y="3248533"/>
            <a:ext cx="1393566" cy="482598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marL="0" marR="0" indent="0" algn="ctr" defTabSz="3429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5F5"/>
              </a:buClr>
              <a:buSzTx/>
              <a:buFont typeface="Helvetica"/>
              <a:buNone/>
              <a:tabLst/>
            </a:pPr>
            <a:r>
              <a:rPr lang="en-US" sz="2000" b="1" i="0" dirty="0" smtClean="0">
                <a:solidFill>
                  <a:schemeClr val="tx1"/>
                </a:solidFill>
                <a:uFillTx/>
                <a:latin typeface="Helvetica" charset="0"/>
                <a:ea typeface="Helvetica" charset="0"/>
                <a:cs typeface="Helvetica" charset="0"/>
              </a:rPr>
              <a:t>Payments</a:t>
            </a:r>
          </a:p>
        </p:txBody>
      </p:sp>
      <p:sp>
        <p:nvSpPr>
          <p:cNvPr id="19" name="Rectangle 18"/>
          <p:cNvSpPr/>
          <p:nvPr/>
        </p:nvSpPr>
        <p:spPr>
          <a:xfrm>
            <a:off x="3951114" y="3248533"/>
            <a:ext cx="1393566" cy="482598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marL="0" marR="0" indent="0" algn="ctr" defTabSz="3429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5F5"/>
              </a:buClr>
              <a:buSzTx/>
              <a:buFont typeface="Helvetica"/>
              <a:buNone/>
              <a:tabLst/>
            </a:pPr>
            <a:r>
              <a:rPr lang="en-US" sz="2000" b="1" i="0" dirty="0" smtClean="0">
                <a:solidFill>
                  <a:schemeClr val="tx1"/>
                </a:solidFill>
                <a:uFillTx/>
                <a:latin typeface="Helvetica" charset="0"/>
                <a:ea typeface="Helvetica" charset="0"/>
                <a:cs typeface="Helvetica" charset="0"/>
              </a:rPr>
              <a:t>Lending</a:t>
            </a:r>
          </a:p>
        </p:txBody>
      </p:sp>
      <p:sp>
        <p:nvSpPr>
          <p:cNvPr id="21" name="Rectangle 20"/>
          <p:cNvSpPr/>
          <p:nvPr/>
        </p:nvSpPr>
        <p:spPr>
          <a:xfrm>
            <a:off x="7375627" y="3248533"/>
            <a:ext cx="1393566" cy="482598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marL="0" marR="0" indent="0" algn="ctr" defTabSz="3429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5F5"/>
              </a:buClr>
              <a:buSzTx/>
              <a:buFont typeface="Helvetica"/>
              <a:buNone/>
              <a:tabLst/>
            </a:pPr>
            <a:r>
              <a:rPr lang="en-US" sz="2000" b="1" i="0" smtClean="0">
                <a:solidFill>
                  <a:schemeClr val="tx1"/>
                </a:solidFill>
                <a:uFillTx/>
                <a:latin typeface="Helvetica" charset="0"/>
                <a:ea typeface="Helvetica" charset="0"/>
                <a:cs typeface="Helvetica" charset="0"/>
              </a:rPr>
              <a:t>Enterprise</a:t>
            </a:r>
            <a:endParaRPr lang="en-US" sz="2000" b="1" i="0" dirty="0" smtClean="0">
              <a:solidFill>
                <a:schemeClr val="tx1"/>
              </a:solidFill>
              <a:uFillTx/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536317" y="3885156"/>
            <a:ext cx="8246598" cy="414875"/>
          </a:xfrm>
          <a:prstGeom prst="rect">
            <a:avLst/>
          </a:prstGeom>
          <a:solidFill>
            <a:srgbClr val="002060"/>
          </a:solidFill>
          <a:ln>
            <a:noFill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marL="0" marR="0" indent="0" algn="ctr" defTabSz="3429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5F5"/>
              </a:buClr>
              <a:buSzTx/>
              <a:buFont typeface="Helvetica"/>
              <a:buNone/>
              <a:tabLst/>
            </a:pPr>
            <a:r>
              <a:rPr lang="en-US" sz="1500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Technology is redefining the </a:t>
            </a:r>
            <a:r>
              <a:rPr lang="en-US" sz="1500" dirty="0" smtClean="0">
                <a:solidFill>
                  <a:srgbClr val="FFC000"/>
                </a:solidFill>
                <a:latin typeface="Helvetica" charset="0"/>
                <a:ea typeface="Helvetica" charset="0"/>
                <a:cs typeface="Helvetica" charset="0"/>
              </a:rPr>
              <a:t>SUPPLY </a:t>
            </a:r>
            <a:r>
              <a:rPr lang="en-US" sz="1500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of financial product being distributed</a:t>
            </a:r>
            <a:endParaRPr lang="en-US" sz="1500" b="1" i="0" dirty="0" smtClean="0">
              <a:solidFill>
                <a:schemeClr val="bg1"/>
              </a:solidFill>
              <a:uFillTx/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533647" y="4367753"/>
            <a:ext cx="8246598" cy="414875"/>
          </a:xfrm>
          <a:prstGeom prst="rect">
            <a:avLst/>
          </a:prstGeom>
          <a:solidFill>
            <a:srgbClr val="002060"/>
          </a:solidFill>
          <a:ln>
            <a:noFill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marL="0" marR="0" indent="0" algn="ctr" defTabSz="3429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5F5"/>
              </a:buClr>
              <a:buSzTx/>
              <a:buFont typeface="Helvetica"/>
              <a:buNone/>
              <a:tabLst/>
            </a:pPr>
            <a:r>
              <a:rPr lang="en-GB" sz="1600" dirty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Customers now </a:t>
            </a:r>
            <a:r>
              <a:rPr lang="en-GB" sz="1600" dirty="0" smtClean="0">
                <a:solidFill>
                  <a:srgbClr val="FFC000"/>
                </a:solidFill>
                <a:latin typeface="Helvetica" charset="0"/>
                <a:ea typeface="Helvetica" charset="0"/>
                <a:cs typeface="Helvetica" charset="0"/>
              </a:rPr>
              <a:t>DEMAND</a:t>
            </a:r>
            <a:r>
              <a:rPr lang="en-GB" sz="1600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GB" sz="1600" dirty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higher levels of convenience with bigger security</a:t>
            </a:r>
            <a:endParaRPr lang="en-US" sz="1500" b="1" i="0" dirty="0" smtClean="0">
              <a:solidFill>
                <a:schemeClr val="bg1"/>
              </a:solidFill>
              <a:uFillTx/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533647" y="5331834"/>
            <a:ext cx="8246598" cy="414875"/>
          </a:xfrm>
          <a:prstGeom prst="rect">
            <a:avLst/>
          </a:prstGeom>
          <a:solidFill>
            <a:srgbClr val="002060"/>
          </a:solidFill>
          <a:ln>
            <a:noFill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marL="0" marR="0" indent="0" algn="ctr" defTabSz="3429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5F5"/>
              </a:buClr>
              <a:buSzTx/>
              <a:buFont typeface="Helvetica"/>
              <a:buNone/>
              <a:tabLst/>
            </a:pPr>
            <a:r>
              <a:rPr lang="en-GB" sz="1600" dirty="0" smtClean="0">
                <a:solidFill>
                  <a:schemeClr val="bg1"/>
                </a:solidFill>
              </a:rPr>
              <a:t>Technology is the next </a:t>
            </a:r>
            <a:r>
              <a:rPr lang="en-GB" sz="1600" dirty="0" smtClean="0">
                <a:solidFill>
                  <a:srgbClr val="FFC000"/>
                </a:solidFill>
              </a:rPr>
              <a:t>TREND</a:t>
            </a:r>
            <a:r>
              <a:rPr lang="en-GB" sz="1600" dirty="0" smtClean="0">
                <a:solidFill>
                  <a:schemeClr val="bg1"/>
                </a:solidFill>
              </a:rPr>
              <a:t> to revolutionize conventional financial practice</a:t>
            </a:r>
            <a:endParaRPr lang="en-US" sz="1500" b="1" i="0" dirty="0" smtClean="0">
              <a:solidFill>
                <a:schemeClr val="bg1"/>
              </a:solidFill>
              <a:uFillTx/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533647" y="4850350"/>
            <a:ext cx="8246598" cy="414875"/>
          </a:xfrm>
          <a:prstGeom prst="rect">
            <a:avLst/>
          </a:prstGeom>
          <a:solidFill>
            <a:srgbClr val="002060"/>
          </a:solidFill>
          <a:ln>
            <a:noFill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marL="0" marR="0" indent="0" algn="ctr" defTabSz="3429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5F5"/>
              </a:buClr>
              <a:buSzTx/>
              <a:buFont typeface="Helvetica"/>
              <a:buNone/>
              <a:tabLst/>
            </a:pPr>
            <a:r>
              <a:rPr lang="en-GB" sz="1600" dirty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Indonesia </a:t>
            </a:r>
            <a:r>
              <a:rPr lang="en-GB" sz="1600" dirty="0" smtClean="0">
                <a:solidFill>
                  <a:srgbClr val="FFC000"/>
                </a:solidFill>
                <a:latin typeface="Helvetica" charset="0"/>
                <a:ea typeface="Helvetica" charset="0"/>
                <a:cs typeface="Helvetica" charset="0"/>
              </a:rPr>
              <a:t>MARKET</a:t>
            </a:r>
            <a:r>
              <a:rPr lang="en-GB" sz="1600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GB" sz="1600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is</a:t>
            </a:r>
            <a:r>
              <a:rPr lang="en-GB" sz="1600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GB" sz="1600" dirty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getting </a:t>
            </a:r>
            <a:r>
              <a:rPr lang="en-GB" sz="1600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ready </a:t>
            </a:r>
            <a:r>
              <a:rPr lang="en-GB" sz="1600" dirty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with </a:t>
            </a:r>
            <a:r>
              <a:rPr lang="en-GB" sz="1600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digital product</a:t>
            </a:r>
            <a:endParaRPr lang="en-US" sz="1500" b="1" i="0" dirty="0" smtClean="0">
              <a:solidFill>
                <a:schemeClr val="bg1"/>
              </a:solidFill>
              <a:uFillTx/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74988" y="1091632"/>
            <a:ext cx="1446754" cy="750277"/>
          </a:xfrm>
          <a:prstGeom prst="rect">
            <a:avLst/>
          </a:prstGeom>
        </p:spPr>
      </p:pic>
      <p:sp>
        <p:nvSpPr>
          <p:cNvPr id="28" name="Triangle 27"/>
          <p:cNvSpPr/>
          <p:nvPr/>
        </p:nvSpPr>
        <p:spPr>
          <a:xfrm>
            <a:off x="533647" y="1003404"/>
            <a:ext cx="8235546" cy="781693"/>
          </a:xfrm>
          <a:prstGeom prst="triangle">
            <a:avLst/>
          </a:prstGeom>
          <a:noFill/>
          <a:ln w="38100">
            <a:solidFill>
              <a:srgbClr val="FFC000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marL="0" marR="0" indent="0" algn="ctr" defTabSz="3429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5F5"/>
              </a:buClr>
              <a:buSzTx/>
              <a:buFont typeface="Helvetica"/>
              <a:buNone/>
              <a:tabLst/>
            </a:pPr>
            <a:endParaRPr lang="en-US" sz="1000" b="1" dirty="0" smtClean="0">
              <a:solidFill>
                <a:srgbClr val="002060"/>
              </a:solidFill>
              <a:uFillTx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553757" y="5813318"/>
            <a:ext cx="8246598" cy="414875"/>
          </a:xfrm>
          <a:prstGeom prst="rect">
            <a:avLst/>
          </a:prstGeom>
          <a:solidFill>
            <a:srgbClr val="002060"/>
          </a:solidFill>
          <a:ln>
            <a:noFill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marL="0" marR="0" indent="0" algn="ctr" defTabSz="3429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5F5"/>
              </a:buClr>
              <a:buSzTx/>
              <a:buFont typeface="Helvetica"/>
              <a:buNone/>
              <a:tabLst/>
            </a:pPr>
            <a:r>
              <a:rPr lang="en-GB" sz="1600" dirty="0" err="1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Startups</a:t>
            </a:r>
            <a:r>
              <a:rPr lang="en-GB" sz="1600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GB" sz="1600" dirty="0" smtClean="0">
                <a:solidFill>
                  <a:srgbClr val="FFC000"/>
                </a:solidFill>
                <a:latin typeface="Helvetica" charset="0"/>
                <a:ea typeface="Helvetica" charset="0"/>
                <a:cs typeface="Helvetica" charset="0"/>
              </a:rPr>
              <a:t>FUNDING </a:t>
            </a:r>
            <a:r>
              <a:rPr lang="en-GB" sz="1600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is </a:t>
            </a:r>
            <a:r>
              <a:rPr lang="en-GB" sz="1600" dirty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in </a:t>
            </a:r>
            <a:r>
              <a:rPr lang="en-GB" sz="1600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hyper-growth which </a:t>
            </a:r>
            <a:r>
              <a:rPr lang="en-GB" sz="1600" dirty="0" err="1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FinTech</a:t>
            </a:r>
            <a:r>
              <a:rPr lang="en-GB" sz="1600" dirty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 doubling in size </a:t>
            </a:r>
            <a:r>
              <a:rPr lang="en-GB" sz="1600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YoY</a:t>
            </a:r>
            <a:endParaRPr lang="en-US" sz="1500" b="1" i="0" dirty="0" smtClean="0">
              <a:solidFill>
                <a:schemeClr val="bg1"/>
              </a:solidFill>
              <a:uFillTx/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8588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00978" y="6584156"/>
            <a:ext cx="2133600" cy="273844"/>
          </a:xfrm>
        </p:spPr>
        <p:txBody>
          <a:bodyPr/>
          <a:lstStyle/>
          <a:p>
            <a:fld id="{D60D1EDE-7116-2443-9BDD-368CE5B37660}" type="slidenum">
              <a:rPr lang="en-US" smtClean="0"/>
              <a:t>8</a:t>
            </a:fld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0" y="0"/>
            <a:ext cx="9144000" cy="6881927"/>
          </a:xfrm>
          <a:prstGeom prst="rect">
            <a:avLst/>
          </a:prstGeom>
          <a:solidFill>
            <a:srgbClr val="003066"/>
          </a:solidFill>
          <a:ln>
            <a:solidFill>
              <a:srgbClr val="003066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marL="0" marR="0" indent="0" algn="ctr" defTabSz="3429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5F5"/>
              </a:buClr>
              <a:buSzTx/>
              <a:buFont typeface="Helvetica"/>
              <a:buNone/>
              <a:tabLst/>
            </a:pPr>
            <a:endParaRPr lang="en-US" sz="1000" b="1" dirty="0" smtClean="0">
              <a:solidFill>
                <a:srgbClr val="002060"/>
              </a:solidFill>
              <a:uFillTx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4787" y="602774"/>
            <a:ext cx="3276080" cy="1697246"/>
          </a:xfrm>
          <a:prstGeom prst="rect">
            <a:avLst/>
          </a:prstGeom>
        </p:spPr>
      </p:pic>
      <p:sp>
        <p:nvSpPr>
          <p:cNvPr id="21" name="Title 2"/>
          <p:cNvSpPr>
            <a:spLocks noGrp="1"/>
          </p:cNvSpPr>
          <p:nvPr>
            <p:ph type="title"/>
          </p:nvPr>
        </p:nvSpPr>
        <p:spPr>
          <a:xfrm>
            <a:off x="590788" y="2399210"/>
            <a:ext cx="1676708" cy="499622"/>
          </a:xfrm>
        </p:spPr>
        <p:txBody>
          <a:bodyPr>
            <a:noAutofit/>
          </a:bodyPr>
          <a:lstStyle/>
          <a:p>
            <a:pPr algn="l"/>
            <a:r>
              <a:rPr lang="en-US" sz="1400" b="0" i="1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General Overview</a:t>
            </a:r>
            <a:endParaRPr lang="en-US" sz="1400" b="0" i="1" dirty="0">
              <a:solidFill>
                <a:schemeClr val="bg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86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ctangle 59"/>
          <p:cNvSpPr/>
          <p:nvPr/>
        </p:nvSpPr>
        <p:spPr>
          <a:xfrm>
            <a:off x="481933" y="4597255"/>
            <a:ext cx="2637785" cy="1100379"/>
          </a:xfrm>
          <a:prstGeom prst="rect">
            <a:avLst/>
          </a:prstGeom>
          <a:solidFill>
            <a:srgbClr val="002060"/>
          </a:solidFill>
          <a:ln>
            <a:noFill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r>
              <a:rPr lang="en-US" sz="4800" dirty="0" smtClean="0">
                <a:solidFill>
                  <a:schemeClr val="bg1"/>
                </a:solidFill>
                <a:latin typeface="Avenir Black"/>
                <a:cs typeface="Avenir Black"/>
              </a:rPr>
              <a:t> </a:t>
            </a:r>
            <a:r>
              <a:rPr lang="en-US" sz="500" dirty="0" smtClean="0">
                <a:solidFill>
                  <a:schemeClr val="bg1"/>
                </a:solidFill>
                <a:latin typeface="Avenir Black"/>
                <a:cs typeface="Avenir Black"/>
              </a:rPr>
              <a:t>       </a:t>
            </a:r>
            <a:r>
              <a:rPr lang="en-US" sz="5400" dirty="0" smtClean="0">
                <a:solidFill>
                  <a:schemeClr val="bg1"/>
                </a:solidFill>
                <a:latin typeface="Avenir Black"/>
                <a:cs typeface="Avenir Black"/>
              </a:rPr>
              <a:t>12</a:t>
            </a:r>
            <a:endParaRPr lang="en-US" sz="2400" dirty="0">
              <a:solidFill>
                <a:schemeClr val="bg1"/>
              </a:solidFill>
              <a:latin typeface="Avenir Black"/>
              <a:cs typeface="Avenir Black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00978" y="6584156"/>
            <a:ext cx="2133600" cy="273844"/>
          </a:xfrm>
        </p:spPr>
        <p:txBody>
          <a:bodyPr/>
          <a:lstStyle/>
          <a:p>
            <a:fld id="{D60D1EDE-7116-2443-9BDD-368CE5B37660}" type="slidenum">
              <a:rPr lang="en-US" smtClean="0"/>
              <a:t>9</a:t>
            </a:fld>
            <a:endParaRPr lang="en-US" dirty="0"/>
          </a:p>
        </p:txBody>
      </p:sp>
      <p:cxnSp>
        <p:nvCxnSpPr>
          <p:cNvPr id="46" name="Straight Connector 45"/>
          <p:cNvCxnSpPr/>
          <p:nvPr/>
        </p:nvCxnSpPr>
        <p:spPr>
          <a:xfrm>
            <a:off x="304800" y="2486620"/>
            <a:ext cx="8534400" cy="0"/>
          </a:xfrm>
          <a:prstGeom prst="line">
            <a:avLst/>
          </a:prstGeom>
          <a:ln w="3492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 56"/>
          <p:cNvSpPr/>
          <p:nvPr/>
        </p:nvSpPr>
        <p:spPr>
          <a:xfrm>
            <a:off x="1657791" y="4776219"/>
            <a:ext cx="1291081" cy="738664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  <a:latin typeface="Avenir Black"/>
                <a:cs typeface="Avenir Black"/>
              </a:rPr>
              <a:t>DIRECT</a:t>
            </a:r>
          </a:p>
          <a:p>
            <a:r>
              <a:rPr lang="en-US" sz="1400" dirty="0" smtClean="0">
                <a:solidFill>
                  <a:schemeClr val="bg1"/>
                </a:solidFill>
                <a:latin typeface="Avenir Black"/>
                <a:cs typeface="Avenir Black"/>
              </a:rPr>
              <a:t>SUBSIDIARY</a:t>
            </a:r>
          </a:p>
          <a:p>
            <a:r>
              <a:rPr lang="en-US" sz="1400" dirty="0" smtClean="0">
                <a:solidFill>
                  <a:schemeClr val="bg1"/>
                </a:solidFill>
                <a:latin typeface="Avenir Black"/>
                <a:cs typeface="Avenir Black"/>
              </a:rPr>
              <a:t>COMPANIES</a:t>
            </a:r>
          </a:p>
        </p:txBody>
      </p:sp>
      <p:sp>
        <p:nvSpPr>
          <p:cNvPr id="2" name="Rectangle 1"/>
          <p:cNvSpPr/>
          <p:nvPr/>
        </p:nvSpPr>
        <p:spPr>
          <a:xfrm>
            <a:off x="481933" y="1509143"/>
            <a:ext cx="2637785" cy="1100379"/>
          </a:xfrm>
          <a:prstGeom prst="rect">
            <a:avLst/>
          </a:prstGeom>
          <a:solidFill>
            <a:srgbClr val="002060"/>
          </a:solidFill>
          <a:ln>
            <a:noFill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Avenir Black"/>
                <a:cs typeface="Avenir Black"/>
              </a:rPr>
              <a:t>$40 MILLION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  <a:latin typeface="Avenir Black"/>
                <a:cs typeface="Avenir Black"/>
              </a:rPr>
              <a:t>ASSET UNDER MGMT</a:t>
            </a:r>
          </a:p>
        </p:txBody>
      </p:sp>
      <p:sp>
        <p:nvSpPr>
          <p:cNvPr id="59" name="Rectangle 58"/>
          <p:cNvSpPr/>
          <p:nvPr/>
        </p:nvSpPr>
        <p:spPr>
          <a:xfrm>
            <a:off x="481933" y="3039746"/>
            <a:ext cx="2637785" cy="1100379"/>
          </a:xfrm>
          <a:prstGeom prst="rect">
            <a:avLst/>
          </a:prstGeom>
          <a:solidFill>
            <a:srgbClr val="002060"/>
          </a:solidFill>
          <a:ln>
            <a:noFill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2800" dirty="0" smtClean="0">
                <a:solidFill>
                  <a:schemeClr val="bg1"/>
                </a:solidFill>
                <a:latin typeface="Avenir Black"/>
                <a:cs typeface="Avenir Black"/>
              </a:rPr>
              <a:t>20+ MILLION</a:t>
            </a:r>
            <a:endParaRPr lang="en-US" sz="2400" dirty="0">
              <a:solidFill>
                <a:schemeClr val="bg1"/>
              </a:solidFill>
              <a:latin typeface="Avenir Black"/>
              <a:cs typeface="Avenir Black"/>
            </a:endParaRPr>
          </a:p>
          <a:p>
            <a:pPr algn="ctr"/>
            <a:r>
              <a:rPr lang="en-US" sz="1400" dirty="0" smtClean="0">
                <a:solidFill>
                  <a:schemeClr val="bg1"/>
                </a:solidFill>
                <a:latin typeface="Avenir Black"/>
                <a:cs typeface="Avenir Black"/>
              </a:rPr>
              <a:t>END-CUSTOMERS</a:t>
            </a:r>
            <a:endParaRPr lang="en-US" sz="1200" dirty="0">
              <a:solidFill>
                <a:schemeClr val="bg1"/>
              </a:solidFill>
              <a:latin typeface="Avenir Black"/>
              <a:cs typeface="Avenir Black"/>
            </a:endParaRPr>
          </a:p>
        </p:txBody>
      </p:sp>
      <p:pic>
        <p:nvPicPr>
          <p:cNvPr id="61" name="Picture 60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96851" y="1509143"/>
            <a:ext cx="2348753" cy="121804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296850" y="3039746"/>
            <a:ext cx="5847149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600" dirty="0" err="1">
                <a:solidFill>
                  <a:srgbClr val="333333"/>
                </a:solidFill>
                <a:latin typeface="Helvetica" charset="0"/>
                <a:ea typeface="Helvetica" charset="0"/>
                <a:cs typeface="Helvetica" charset="0"/>
              </a:rPr>
              <a:t>Mandiri</a:t>
            </a:r>
            <a:r>
              <a:rPr lang="en-US" sz="1600" dirty="0">
                <a:solidFill>
                  <a:srgbClr val="333333"/>
                </a:solidFill>
                <a:latin typeface="Helvetica" charset="0"/>
                <a:ea typeface="Helvetica" charset="0"/>
                <a:cs typeface="Helvetica" charset="0"/>
              </a:rPr>
              <a:t> Capital Indonesia (MCI) is </a:t>
            </a:r>
            <a:r>
              <a:rPr lang="en-US" sz="1600" dirty="0" smtClean="0">
                <a:solidFill>
                  <a:srgbClr val="333333"/>
                </a:solidFill>
                <a:latin typeface="Helvetica" charset="0"/>
                <a:ea typeface="Helvetica" charset="0"/>
                <a:cs typeface="Helvetica" charset="0"/>
              </a:rPr>
              <a:t>the </a:t>
            </a:r>
            <a:r>
              <a:rPr lang="en-US" sz="1600" dirty="0">
                <a:solidFill>
                  <a:srgbClr val="333333"/>
                </a:solidFill>
                <a:latin typeface="Helvetica" charset="0"/>
                <a:ea typeface="Helvetica" charset="0"/>
                <a:cs typeface="Helvetica" charset="0"/>
              </a:rPr>
              <a:t>Corporate Venture Capital arm of Bank </a:t>
            </a:r>
            <a:r>
              <a:rPr lang="en-US" sz="1600" dirty="0" err="1">
                <a:solidFill>
                  <a:srgbClr val="333333"/>
                </a:solidFill>
                <a:latin typeface="Helvetica" charset="0"/>
                <a:ea typeface="Helvetica" charset="0"/>
                <a:cs typeface="Helvetica" charset="0"/>
              </a:rPr>
              <a:t>Mandiri</a:t>
            </a:r>
            <a:r>
              <a:rPr lang="en-US" sz="1600" dirty="0">
                <a:solidFill>
                  <a:srgbClr val="333333"/>
                </a:solidFill>
                <a:latin typeface="Helvetica" charset="0"/>
                <a:ea typeface="Helvetica" charset="0"/>
                <a:cs typeface="Helvetica" charset="0"/>
              </a:rPr>
              <a:t>, the largest integrated financial service group in Indonesia with </a:t>
            </a:r>
            <a:r>
              <a:rPr lang="en-US" sz="1600" dirty="0" smtClean="0">
                <a:solidFill>
                  <a:srgbClr val="333333"/>
                </a:solidFill>
                <a:latin typeface="Helvetica" charset="0"/>
                <a:ea typeface="Helvetica" charset="0"/>
                <a:cs typeface="Helvetica" charset="0"/>
              </a:rPr>
              <a:t>US$80 </a:t>
            </a:r>
            <a:r>
              <a:rPr lang="en-US" sz="1600" dirty="0">
                <a:solidFill>
                  <a:srgbClr val="333333"/>
                </a:solidFill>
                <a:latin typeface="Helvetica" charset="0"/>
                <a:ea typeface="Helvetica" charset="0"/>
                <a:cs typeface="Helvetica" charset="0"/>
              </a:rPr>
              <a:t>B+ Assets, 20 M+ Retail Customers, </a:t>
            </a:r>
            <a:r>
              <a:rPr lang="en-US" sz="1600" dirty="0" smtClean="0">
                <a:solidFill>
                  <a:srgbClr val="333333"/>
                </a:solidFill>
                <a:latin typeface="Helvetica" charset="0"/>
                <a:ea typeface="Helvetica" charset="0"/>
                <a:cs typeface="Helvetica" charset="0"/>
              </a:rPr>
              <a:t>30 </a:t>
            </a:r>
            <a:r>
              <a:rPr lang="en-US" sz="1600" dirty="0">
                <a:solidFill>
                  <a:srgbClr val="333333"/>
                </a:solidFill>
                <a:latin typeface="Helvetica" charset="0"/>
                <a:ea typeface="Helvetica" charset="0"/>
                <a:cs typeface="Helvetica" charset="0"/>
              </a:rPr>
              <a:t>K+ outlets, </a:t>
            </a:r>
            <a:r>
              <a:rPr lang="en-US" sz="1600" dirty="0" smtClean="0">
                <a:solidFill>
                  <a:srgbClr val="333333"/>
                </a:solidFill>
                <a:latin typeface="Helvetica" charset="0"/>
                <a:ea typeface="Helvetica" charset="0"/>
                <a:cs typeface="Helvetica" charset="0"/>
              </a:rPr>
              <a:t>and 7+ </a:t>
            </a:r>
            <a:r>
              <a:rPr lang="en-US" sz="1600" dirty="0">
                <a:solidFill>
                  <a:srgbClr val="333333"/>
                </a:solidFill>
                <a:latin typeface="Helvetica" charset="0"/>
                <a:ea typeface="Helvetica" charset="0"/>
                <a:cs typeface="Helvetica" charset="0"/>
              </a:rPr>
              <a:t>international </a:t>
            </a:r>
            <a:r>
              <a:rPr lang="en-US" sz="1600" dirty="0" smtClean="0">
                <a:solidFill>
                  <a:srgbClr val="333333"/>
                </a:solidFill>
                <a:latin typeface="Helvetica" charset="0"/>
                <a:ea typeface="Helvetica" charset="0"/>
                <a:cs typeface="Helvetica" charset="0"/>
              </a:rPr>
              <a:t>offices.</a:t>
            </a:r>
          </a:p>
          <a:p>
            <a:pPr algn="just"/>
            <a:endParaRPr lang="en-US" sz="1600" dirty="0" smtClean="0">
              <a:solidFill>
                <a:srgbClr val="333333"/>
              </a:solidFill>
              <a:latin typeface="Helvetica" charset="0"/>
              <a:ea typeface="Helvetica" charset="0"/>
              <a:cs typeface="Helvetica" charset="0"/>
            </a:endParaRPr>
          </a:p>
          <a:p>
            <a:pPr algn="just"/>
            <a:endParaRPr lang="en-US" sz="1600" dirty="0" smtClean="0">
              <a:solidFill>
                <a:srgbClr val="333333"/>
              </a:solidFill>
              <a:latin typeface="Helvetica" charset="0"/>
              <a:ea typeface="Helvetica" charset="0"/>
              <a:cs typeface="Helvetica" charset="0"/>
            </a:endParaRPr>
          </a:p>
          <a:p>
            <a:pPr algn="just"/>
            <a:r>
              <a:rPr lang="en-US" sz="1600" dirty="0" smtClean="0">
                <a:solidFill>
                  <a:srgbClr val="333333"/>
                </a:solidFill>
                <a:latin typeface="Helvetica" charset="0"/>
                <a:ea typeface="Helvetica" charset="0"/>
                <a:cs typeface="Helvetica" charset="0"/>
              </a:rPr>
              <a:t>MCI </a:t>
            </a:r>
            <a:r>
              <a:rPr lang="en-US" sz="1600" dirty="0">
                <a:solidFill>
                  <a:srgbClr val="333333"/>
                </a:solidFill>
                <a:latin typeface="Helvetica" charset="0"/>
                <a:ea typeface="Helvetica" charset="0"/>
                <a:cs typeface="Helvetica" charset="0"/>
              </a:rPr>
              <a:t>is highly strategic and agile investors predominantly within financial service industry in Indonesia by facilitating enterprise partnerships between portfolio startup and Bank </a:t>
            </a:r>
            <a:r>
              <a:rPr lang="en-US" sz="1600" dirty="0" err="1">
                <a:solidFill>
                  <a:srgbClr val="333333"/>
                </a:solidFill>
                <a:latin typeface="Helvetica" charset="0"/>
                <a:ea typeface="Helvetica" charset="0"/>
                <a:cs typeface="Helvetica" charset="0"/>
              </a:rPr>
              <a:t>Mandiri</a:t>
            </a:r>
            <a:r>
              <a:rPr lang="en-US" sz="1600" dirty="0">
                <a:solidFill>
                  <a:srgbClr val="333333"/>
                </a:solidFill>
                <a:latin typeface="Helvetica" charset="0"/>
                <a:ea typeface="Helvetica" charset="0"/>
                <a:cs typeface="Helvetica" charset="0"/>
              </a:rPr>
              <a:t> Group network of </a:t>
            </a:r>
            <a:r>
              <a:rPr lang="en-US" sz="1600" dirty="0" smtClean="0">
                <a:solidFill>
                  <a:srgbClr val="333333"/>
                </a:solidFill>
                <a:latin typeface="Helvetica" charset="0"/>
                <a:ea typeface="Helvetica" charset="0"/>
                <a:cs typeface="Helvetica" charset="0"/>
              </a:rPr>
              <a:t>30+ </a:t>
            </a:r>
            <a:r>
              <a:rPr lang="en-US" sz="1600" dirty="0">
                <a:solidFill>
                  <a:srgbClr val="333333"/>
                </a:solidFill>
                <a:latin typeface="Helvetica" charset="0"/>
                <a:ea typeface="Helvetica" charset="0"/>
                <a:cs typeface="Helvetica" charset="0"/>
              </a:rPr>
              <a:t>strategic subsidiaries and business units in assist startups to be the next global players.</a:t>
            </a:r>
            <a:endParaRPr lang="en-US" sz="1600" b="0" i="0" dirty="0">
              <a:solidFill>
                <a:srgbClr val="333333"/>
              </a:solidFill>
              <a:effectLst/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62" name="Title 2"/>
          <p:cNvSpPr txBox="1">
            <a:spLocks/>
          </p:cNvSpPr>
          <p:nvPr/>
        </p:nvSpPr>
        <p:spPr>
          <a:xfrm>
            <a:off x="640122" y="627529"/>
            <a:ext cx="8503878" cy="382042"/>
          </a:xfrm>
          <a:prstGeom prst="rect">
            <a:avLst/>
          </a:prstGeom>
        </p:spPr>
        <p:txBody>
          <a:bodyPr>
            <a:noAutofit/>
          </a:bodyPr>
          <a:lstStyle>
            <a:lvl1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8205C"/>
                </a:solidFill>
                <a:latin typeface="Arial"/>
                <a:ea typeface="Arial"/>
                <a:cs typeface="Arial"/>
                <a:sym typeface="Arial" pitchFamily="34" charset="0"/>
              </a:defRPr>
            </a:lvl1pPr>
            <a:lvl2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8205C"/>
                </a:solidFill>
                <a:latin typeface="Arial"/>
                <a:ea typeface="Arial"/>
                <a:cs typeface="Arial"/>
                <a:sym typeface="Arial" pitchFamily="34" charset="0"/>
              </a:defRPr>
            </a:lvl2pPr>
            <a:lvl3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8205C"/>
                </a:solidFill>
                <a:latin typeface="Arial"/>
                <a:ea typeface="Arial"/>
                <a:cs typeface="Arial"/>
                <a:sym typeface="Arial" pitchFamily="34" charset="0"/>
              </a:defRPr>
            </a:lvl3pPr>
            <a:lvl4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8205C"/>
                </a:solidFill>
                <a:latin typeface="Arial"/>
                <a:ea typeface="Arial"/>
                <a:cs typeface="Arial"/>
                <a:sym typeface="Arial" pitchFamily="34" charset="0"/>
              </a:defRPr>
            </a:lvl4pPr>
            <a:lvl5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8205C"/>
                </a:solidFill>
                <a:latin typeface="Arial"/>
                <a:ea typeface="Arial"/>
                <a:cs typeface="Arial"/>
                <a:sym typeface="Arial" pitchFamily="34" charset="0"/>
              </a:defRPr>
            </a:lvl5pPr>
            <a:lvl6pPr indent="457200">
              <a:lnSpc>
                <a:spcPct val="90000"/>
              </a:lnSpc>
              <a:defRPr sz="2800" b="1">
                <a:solidFill>
                  <a:srgbClr val="08205C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914400">
              <a:lnSpc>
                <a:spcPct val="90000"/>
              </a:lnSpc>
              <a:defRPr sz="2800" b="1">
                <a:solidFill>
                  <a:srgbClr val="08205C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1371600">
              <a:lnSpc>
                <a:spcPct val="90000"/>
              </a:lnSpc>
              <a:defRPr sz="2800" b="1">
                <a:solidFill>
                  <a:srgbClr val="08205C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1828800">
              <a:lnSpc>
                <a:spcPct val="90000"/>
              </a:lnSpc>
              <a:defRPr sz="2800" b="1">
                <a:solidFill>
                  <a:srgbClr val="08205C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sz="2000" dirty="0">
                <a:latin typeface="Arial" charset="0"/>
                <a:ea typeface="Arial" charset="0"/>
                <a:cs typeface="Arial" charset="0"/>
              </a:rPr>
              <a:t>MCI : </a:t>
            </a:r>
            <a:r>
              <a:rPr lang="en-US" sz="2000" dirty="0" err="1">
                <a:latin typeface="Arial" charset="0"/>
                <a:ea typeface="Arial" charset="0"/>
                <a:cs typeface="Arial" charset="0"/>
              </a:rPr>
              <a:t>FinTech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focused 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Corporate Venture Capital </a:t>
            </a:r>
            <a:endParaRPr lang="en-GB" sz="2000" kern="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7786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AINBULLETSACTIVATED" val="True"/>
  <p:tag name="BAINBULLETSLEVELSFINGERPRINT" val="-12615759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AINBULLETSACTIVATED" val="Fals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AINBULLETSACTIVATED" val="Fals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AINBULLETSACTIVATED" val="Fals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AINBULLETSACTIVATED" val="Fals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AINBULLETSACTIVATED" val="Fals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INFO" val="RW:R001;LK=False|RW:R001;ST=1|RW:R001;RH=1|CL:C001;LK=False|CL:C001;ST=1|CL:C001;CW=1"/>
  <p:tag name="TABLEVERSION" val="3.00"/>
  <p:tag name="NUMBEROFCOLUMNS" val=" 1"/>
  <p:tag name="NUMBEROFROWS" val=" 1"/>
  <p:tag name="AUTHOR" val="KMA"/>
  <p:tag name="PRIORNAME" val="KMA1D1FEAF"/>
  <p:tag name="LEFT" val="41"/>
  <p:tag name="BACKUPNAME" val="KMA1D1FEAF:R001:C001"/>
  <p:tag name="BAINBULLET" val="True"/>
  <p:tag name="BAINBULLETSACTIVATED" val="True"/>
  <p:tag name="BAINBULLETSLINESPACING" val="0"/>
  <p:tag name="BAINBULLETSLEVELSFINGERPRINT" val="-203184741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INFO" val="RW:R001;LK=False|RW:R001;ST=1|RW:R001;RH=1|CL:C001;LK=False|CL:C001;ST=1|CL:C001;CW=1"/>
  <p:tag name="TABLEVERSION" val="3.00"/>
  <p:tag name="NUMBEROFCOLUMNS" val=" 1"/>
  <p:tag name="NUMBEROFROWS" val=" 1"/>
  <p:tag name="AUTHOR" val="KMA"/>
  <p:tag name="PRIORNAME" val="KMA1D1FEAF"/>
  <p:tag name="LEFT" val="41"/>
  <p:tag name="BACKUPNAME" val="KMA1D1FEAF:R001:C001"/>
  <p:tag name="BAINBULLET" val="True"/>
  <p:tag name="BAINBULLETSACTIVATED" val="True"/>
  <p:tag name="BAINBULLETSLINESPACING" val="0"/>
  <p:tag name="BAINBULLETSLEVELSFINGERPRINT" val="9584643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INFO" val="RW:R001;LK=False|RW:R001;ST=1|RW:R001;RH=1|CL:C001;LK=False|CL:C001;ST=1|CL:C001;CW=1"/>
  <p:tag name="TABLEVERSION" val="3.00"/>
  <p:tag name="NUMBEROFCOLUMNS" val=" 1"/>
  <p:tag name="NUMBEROFROWS" val=" 1"/>
  <p:tag name="AUTHOR" val="KMA"/>
  <p:tag name="PRIORNAME" val="KMA1D1FEAF"/>
  <p:tag name="LEFT" val="41"/>
  <p:tag name="BACKUPNAME" val="KMA1D1FEAF:R001:C001"/>
  <p:tag name="BAINBULLET" val="True"/>
  <p:tag name="BAINBULLETSACTIVATED" val="True"/>
  <p:tag name="BAINBULLETSLINESPACING" val="0"/>
  <p:tag name="BAINBULLETSLEVELSFINGERPRINT" val="-1361101145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INFO" val="RW:R001;LK=False|RW:R001;ST=1|RW:R001;RH=1|CL:C001;LK=False|CL:C001;ST=1|CL:C001;CW=1"/>
  <p:tag name="TABLEVERSION" val="3.00"/>
  <p:tag name="NUMBEROFCOLUMNS" val=" 1"/>
  <p:tag name="NUMBEROFROWS" val=" 1"/>
  <p:tag name="AUTHOR" val="KMA"/>
  <p:tag name="PRIORNAME" val="KMA1D1FEAF"/>
  <p:tag name="LEFT" val="41"/>
  <p:tag name="BACKUPNAME" val="KMA1D1FEAF:R001:C001"/>
  <p:tag name="BAINBULLET" val="True"/>
  <p:tag name="BAINBULLETSACTIVATED" val="True"/>
  <p:tag name="BAINBULLETSLINESPACING" val="0"/>
  <p:tag name="BAINBULLETSLEVELSFINGERPRINT" val="-573080159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INFO" val="RW:R001;LK=False|RW:R001;ST=1|RW:R001;RH=1|CL:C001;LK=False|CL:C001;ST=1|CL:C001;CW=1"/>
  <p:tag name="TABLEVERSION" val="3.00"/>
  <p:tag name="NUMBEROFCOLUMNS" val=" 1"/>
  <p:tag name="NUMBEROFROWS" val=" 1"/>
  <p:tag name="AUTHOR" val="KMA"/>
  <p:tag name="PRIORNAME" val="KMA1D1FEAF"/>
  <p:tag name="LEFT" val="41"/>
  <p:tag name="BACKUPNAME" val="KMA1D1FEAF:R001:C001"/>
  <p:tag name="BAINBULLET" val="True"/>
  <p:tag name="BAINBULLETSACTIVATED" val="True"/>
  <p:tag name="BAINBULLETSLINESPACING" val="0"/>
  <p:tag name="BAINBULLETSLEVELSFINGERPRINT" val="-57308015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AINBULLETSACTIVATED" val="True"/>
  <p:tag name="BAINBULLETSLEVELSFINGERPRINT" val="188457972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AINBULLETSACTIVATED" val="True"/>
  <p:tag name="BAINBULLETSLEVELSFINGERPRINT" val="441697317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AINBULLETSACTIVATED" val="True"/>
  <p:tag name="BAINBULLETSLEVELSFINGERPRINT" val="441697317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AINBULLETSACTIVATED" val="True"/>
  <p:tag name="BAINBULLETSLEVELSFINGERPRINT" val="1884579726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AINBULLETSACTIVATED" val="True"/>
  <p:tag name="BAINBULLETSLEVELSFINGERPRINT" val="1884579726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AINBULLETSACTIVATED" val="True"/>
  <p:tag name="BAINBULLETSLEVELSFINGERPRINT" val="1884579726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AINBULLETSACTIVATED" val="True"/>
  <p:tag name="BAINBULLETSLEVELSFINGERPRINT" val="441697317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AINBULLETSACTIVATED" val="True"/>
  <p:tag name="BAINBULLETSLEVELSFINGERPRINT" val="-126157593"/>
</p:tagLst>
</file>

<file path=ppt/theme/theme1.xml><?xml version="1.0" encoding="utf-8"?>
<a:theme xmlns:a="http://schemas.openxmlformats.org/drawingml/2006/main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8205C"/>
      </a:accent1>
      <a:accent2>
        <a:srgbClr val="FFD600"/>
      </a:accent2>
      <a:accent3>
        <a:srgbClr val="8F8F8F"/>
      </a:accent3>
      <a:accent4>
        <a:srgbClr val="707070"/>
      </a:accent4>
      <a:accent5>
        <a:srgbClr val="AAABB5"/>
      </a:accent5>
      <a:accent6>
        <a:srgbClr val="E7C200"/>
      </a:accent6>
      <a:hlink>
        <a:srgbClr val="0000FF"/>
      </a:hlink>
      <a:folHlink>
        <a:srgbClr val="FF00FF"/>
      </a:folHlink>
    </a:clrScheme>
    <a:fontScheme name="Default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75B2DD">
            <a:alpha val="60000"/>
          </a:srgbClr>
        </a:solidFill>
        <a:ln w="12700">
          <a:miter lim="400000"/>
        </a:ln>
        <a:extLst>
          <a:ext uri="{C572A759-6A51-4108-AA02-DFA0A04FC94B}">
            <ma14:wrappingTextBoxFlag xmlns:ma14="http://schemas.microsoft.com/office/mac/drawingml/2011/main" val="1"/>
          </a:ext>
        </a:extLst>
      </a:spPr>
      <a:bodyPr lIns="0" tIns="0" rIns="0" bIns="0" anchor="ctr"/>
      <a:lstStyle>
        <a:defPPr marL="0" marR="0" indent="0" algn="ctr" defTabSz="34290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>
            <a:srgbClr val="F5F5F5"/>
          </a:buClr>
          <a:buSzTx/>
          <a:buFont typeface="Helvetica"/>
          <a:buNone/>
          <a:tabLst/>
          <a:defRPr sz="1000" b="1" dirty="0" smtClean="0">
            <a:solidFill>
              <a:srgbClr val="002060"/>
            </a:solidFill>
            <a:uFillTx/>
          </a:defRPr>
        </a:defPPr>
      </a:lstStyle>
    </a:spDef>
    <a:lnDef>
      <a:spPr>
        <a:noFill/>
        <a:ln w="25400" cap="flat">
          <a:solidFill>
            <a:srgbClr val="08205C"/>
          </a:solidFill>
          <a:prstDash val="solid"/>
          <a:bevel/>
        </a:ln>
        <a:effectLst>
          <a:outerShdw blurRad="38100" dist="20000" dir="5400000" rotWithShape="0">
            <a:srgbClr val="000000">
              <a:alpha val="38000"/>
            </a:srgbClr>
          </a:outerShdw>
        </a:effectLst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8205C"/>
      </a:accent1>
      <a:accent2>
        <a:srgbClr val="FFD600"/>
      </a:accent2>
      <a:accent3>
        <a:srgbClr val="8F8F8F"/>
      </a:accent3>
      <a:accent4>
        <a:srgbClr val="707070"/>
      </a:accent4>
      <a:accent5>
        <a:srgbClr val="AAABB5"/>
      </a:accent5>
      <a:accent6>
        <a:srgbClr val="E7C200"/>
      </a:accent6>
      <a:hlink>
        <a:srgbClr val="0000FF"/>
      </a:hlink>
      <a:folHlink>
        <a:srgbClr val="FF00FF"/>
      </a:folHlink>
    </a:clrScheme>
    <a:fontScheme name="Default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rgbClr val="08205C"/>
          </a:solidFill>
          <a:prstDash val="solid"/>
          <a:bevel/>
        </a:ln>
        <a:effectLst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8205C"/>
          </a:solidFill>
          <a:prstDash val="solid"/>
          <a:bevel/>
        </a:ln>
        <a:effectLst>
          <a:outerShdw blurRad="38100" dist="20000" dir="5400000" rotWithShape="0">
            <a:srgbClr val="000000">
              <a:alpha val="38000"/>
            </a:srgbClr>
          </a:outerShdw>
        </a:effectLst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15083</TotalTime>
  <Words>1062</Words>
  <Application>Microsoft Macintosh PowerPoint</Application>
  <PresentationFormat>On-screen Show (4:3)</PresentationFormat>
  <Paragraphs>210</Paragraphs>
  <Slides>17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6" baseType="lpstr">
      <vt:lpstr>Avenir Black</vt:lpstr>
      <vt:lpstr>Calibri</vt:lpstr>
      <vt:lpstr>Helvetica</vt:lpstr>
      <vt:lpstr>Helvetica Neue</vt:lpstr>
      <vt:lpstr>Myriad Pro</vt:lpstr>
      <vt:lpstr>Times</vt:lpstr>
      <vt:lpstr>Verdana</vt:lpstr>
      <vt:lpstr>Arial</vt:lpstr>
      <vt:lpstr>Default</vt:lpstr>
      <vt:lpstr>The Role of FinTech in Shaping Indonesia Financial Services Industry</vt:lpstr>
      <vt:lpstr>SUPPLY: Technology is redefining the art of possible; as a result, barriers to entry are being reduced</vt:lpstr>
      <vt:lpstr>DEMAND: Customers now expect and demand higher levels of convenience with bigger security</vt:lpstr>
      <vt:lpstr>MARKET: Indonesia digital users are getting ready with SMEs playing a huge role to align with our economy’s nature</vt:lpstr>
      <vt:lpstr>TREND: Fintech startups are mushrooming in Indonesia which bring alternatives solutions to various conventional practices </vt:lpstr>
      <vt:lpstr>FUNDING: Indonesia funding in hyper-growth; FinTech doubling in size YoY driven by Investment Tech/ Payments </vt:lpstr>
      <vt:lpstr>Few segment emerged as the next innovation for financial industry which Mandiri Capital Indonesia (MCI) currently focus on </vt:lpstr>
      <vt:lpstr>General Overview</vt:lpstr>
      <vt:lpstr>PowerPoint Presentation</vt:lpstr>
      <vt:lpstr>MOKA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Headline  in arial bold 32pt</dc:title>
  <dc:creator>Ilham Farizal</dc:creator>
  <cp:lastModifiedBy>Aldi Adrian Hartanto</cp:lastModifiedBy>
  <cp:revision>860</cp:revision>
  <cp:lastPrinted>2017-02-01T14:41:26Z</cp:lastPrinted>
  <dcterms:modified xsi:type="dcterms:W3CDTF">2017-02-24T09:25:30Z</dcterms:modified>
</cp:coreProperties>
</file>